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9" r:id="rId2"/>
    <p:sldId id="296" r:id="rId3"/>
    <p:sldId id="492" r:id="rId4"/>
    <p:sldId id="493" r:id="rId5"/>
    <p:sldId id="494" r:id="rId6"/>
    <p:sldId id="495" r:id="rId7"/>
    <p:sldId id="433" r:id="rId8"/>
    <p:sldId id="435" r:id="rId9"/>
    <p:sldId id="322" r:id="rId10"/>
    <p:sldId id="434" r:id="rId11"/>
    <p:sldId id="323" r:id="rId12"/>
    <p:sldId id="437" r:id="rId13"/>
    <p:sldId id="496" r:id="rId14"/>
    <p:sldId id="440" r:id="rId15"/>
    <p:sldId id="462" r:id="rId16"/>
    <p:sldId id="443" r:id="rId17"/>
    <p:sldId id="497" r:id="rId18"/>
    <p:sldId id="501" r:id="rId19"/>
    <p:sldId id="502" r:id="rId20"/>
    <p:sldId id="503" r:id="rId21"/>
    <p:sldId id="504" r:id="rId22"/>
    <p:sldId id="512" r:id="rId23"/>
    <p:sldId id="407" r:id="rId24"/>
    <p:sldId id="279" r:id="rId25"/>
    <p:sldId id="505" r:id="rId26"/>
    <p:sldId id="409" r:id="rId27"/>
    <p:sldId id="410" r:id="rId28"/>
    <p:sldId id="453" r:id="rId29"/>
    <p:sldId id="457" r:id="rId30"/>
    <p:sldId id="454" r:id="rId31"/>
    <p:sldId id="458" r:id="rId32"/>
    <p:sldId id="455" r:id="rId33"/>
    <p:sldId id="459" r:id="rId34"/>
    <p:sldId id="510" r:id="rId35"/>
    <p:sldId id="460" r:id="rId36"/>
    <p:sldId id="461" r:id="rId37"/>
    <p:sldId id="506" r:id="rId38"/>
    <p:sldId id="507" r:id="rId39"/>
    <p:sldId id="467" r:id="rId40"/>
    <p:sldId id="508" r:id="rId41"/>
    <p:sldId id="469" r:id="rId42"/>
    <p:sldId id="470" r:id="rId43"/>
    <p:sldId id="471" r:id="rId44"/>
    <p:sldId id="472" r:id="rId45"/>
    <p:sldId id="473" r:id="rId46"/>
    <p:sldId id="484" r:id="rId47"/>
    <p:sldId id="474" r:id="rId48"/>
    <p:sldId id="475" r:id="rId49"/>
    <p:sldId id="476" r:id="rId50"/>
    <p:sldId id="509" r:id="rId51"/>
    <p:sldId id="478" r:id="rId52"/>
    <p:sldId id="479" r:id="rId53"/>
    <p:sldId id="480" r:id="rId54"/>
    <p:sldId id="481" r:id="rId55"/>
    <p:sldId id="482" r:id="rId56"/>
    <p:sldId id="487" r:id="rId57"/>
    <p:sldId id="485" r:id="rId58"/>
    <p:sldId id="298" r:id="rId59"/>
    <p:sldId id="511" r:id="rId60"/>
    <p:sldId id="334" r:id="rId61"/>
    <p:sldId id="398" r:id="rId62"/>
    <p:sldId id="286" r:id="rId63"/>
    <p:sldId id="489" r:id="rId64"/>
    <p:sldId id="490" r:id="rId65"/>
    <p:sldId id="491" r:id="rId66"/>
    <p:sldId id="268" r:id="rId67"/>
    <p:sldId id="336" r:id="rId68"/>
    <p:sldId id="428" r:id="rId69"/>
    <p:sldId id="317" r:id="rId70"/>
    <p:sldId id="332" r:id="rId71"/>
    <p:sldId id="299" r:id="rId72"/>
    <p:sldId id="285" r:id="rId73"/>
    <p:sldId id="272" r:id="rId74"/>
    <p:sldId id="277" r:id="rId75"/>
    <p:sldId id="414" r:id="rId76"/>
    <p:sldId id="415" r:id="rId77"/>
    <p:sldId id="283" r:id="rId78"/>
    <p:sldId id="274" r:id="rId79"/>
    <p:sldId id="278" r:id="rId80"/>
    <p:sldId id="292" r:id="rId81"/>
    <p:sldId id="295" r:id="rId82"/>
    <p:sldId id="396" r:id="rId83"/>
    <p:sldId id="421" r:id="rId84"/>
    <p:sldId id="423" r:id="rId8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0" autoAdjust="0"/>
    <p:restoredTop sz="91382" autoAdjust="0"/>
  </p:normalViewPr>
  <p:slideViewPr>
    <p:cSldViewPr snapToGrid="0">
      <p:cViewPr varScale="1">
        <p:scale>
          <a:sx n="106" d="100"/>
          <a:sy n="106" d="100"/>
        </p:scale>
        <p:origin x="5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28/10/2021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smtClean="0"/>
              <a:t>Sistemas subdeterminados (número de exemplos menor do que o número de parâmetros) não tem solução ou não tem solução única.  </a:t>
            </a:r>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43894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t>
            </a:r>
            <a:r>
              <a:rPr lang="pt-BR" dirty="0" smtClean="0"/>
              <a:t>um autovalor </a:t>
            </a:r>
            <a:r>
              <a:rPr lang="pt-BR" dirty="0"/>
              <a:t>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a:t>
            </a:r>
            <a:r>
              <a:rPr lang="pt-BR" baseline="0" dirty="0" smtClean="0"/>
              <a:t>uma solução único</a:t>
            </a:r>
            <a:r>
              <a:rPr lang="pt-BR" baseline="0" dirty="0"/>
              <a:t>;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a:t>
            </a:r>
            <a:r>
              <a:rPr lang="pt-BR" dirty="0" smtClean="0"/>
              <a:t>atributos </a:t>
            </a:r>
            <a:r>
              <a:rPr lang="pt-BR" baseline="0" dirty="0" smtClean="0"/>
              <a:t>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a:t>
            </a:r>
            <a:r>
              <a:rPr lang="pt-BR" dirty="0" smtClean="0"/>
              <a:t>atributos para </a:t>
            </a:r>
            <a:r>
              <a:rPr lang="pt-BR" dirty="0"/>
              <a:t>aprimorar a precisão e a interpretabilidade das previsões </a:t>
            </a:r>
            <a:r>
              <a:rPr lang="pt-BR" dirty="0" smtClean="0"/>
              <a:t>que</a:t>
            </a:r>
            <a:r>
              <a:rPr lang="pt-BR" baseline="0" dirty="0" smtClean="0"/>
              <a:t> o</a:t>
            </a:r>
            <a:r>
              <a:rPr lang="pt-BR" dirty="0" smtClean="0"/>
              <a:t> </a:t>
            </a:r>
            <a:r>
              <a:rPr lang="pt-BR" dirty="0"/>
              <a:t>modelo estatístico </a:t>
            </a:r>
            <a:r>
              <a:rPr lang="pt-BR" dirty="0" smtClean="0"/>
              <a:t>produz</a:t>
            </a:r>
            <a:r>
              <a:rPr lang="pt-BR" dirty="0"/>
              <a:t>. O método constrói um modelo linear, que penaliza os coeficientes de regressão (vetor</a:t>
            </a:r>
            <a:r>
              <a:rPr lang="pt-BR" baseline="0" dirty="0"/>
              <a:t> </a:t>
            </a:r>
            <a:r>
              <a:rPr lang="pt-BR" b="1" i="1" baseline="0" dirty="0"/>
              <a:t>a</a:t>
            </a:r>
            <a:r>
              <a:rPr lang="pt-BR" dirty="0"/>
              <a:t>) com uma penalidade L1, reduzindo muitos deles a zero. </a:t>
            </a:r>
            <a:r>
              <a:rPr lang="pt-BR" dirty="0" smtClean="0"/>
              <a:t>Atributos </a:t>
            </a:r>
            <a:r>
              <a:rPr lang="pt-BR" baseline="0" dirty="0" smtClean="0"/>
              <a:t>que </a:t>
            </a:r>
            <a:r>
              <a:rPr lang="pt-BR" baseline="0" dirty="0"/>
              <a:t>tem o coeficiente de regressão igual a zero são eliminadas.</a:t>
            </a:r>
            <a:endParaRPr lang="en-US" dirty="0"/>
          </a:p>
          <a:p>
            <a:endParaRPr lang="en-US" dirty="0"/>
          </a:p>
          <a:p>
            <a:r>
              <a:rPr lang="en-US" dirty="0"/>
              <a:t>More-Penrose inverse, </a:t>
            </a:r>
            <a:r>
              <a:rPr lang="en-US" dirty="0" err="1"/>
              <a:t>ou</a:t>
            </a:r>
            <a:r>
              <a:rPr lang="en-US" dirty="0"/>
              <a:t> </a:t>
            </a:r>
            <a:r>
              <a:rPr lang="en-US" dirty="0" smtClean="0"/>
              <a:t>pseudo-</a:t>
            </a:r>
            <a:r>
              <a:rPr lang="en-US" dirty="0" err="1" smtClean="0"/>
              <a:t>inversa</a:t>
            </a:r>
            <a:endParaRPr lang="en-US" dirty="0" smtClean="0"/>
          </a:p>
          <a:p>
            <a:endParaRPr lang="en-US" dirty="0" smtClean="0"/>
          </a:p>
          <a:p>
            <a:r>
              <a:rPr lang="en-US" b="1" dirty="0" err="1" smtClean="0"/>
              <a:t>Referência</a:t>
            </a:r>
            <a:r>
              <a:rPr lang="en-US" dirty="0" smtClean="0"/>
              <a:t>:</a:t>
            </a:r>
          </a:p>
          <a:p>
            <a:r>
              <a:rPr lang="en-US" dirty="0" smtClean="0"/>
              <a:t>[1] https://www.onlinemathlearning.com/graphing-systems-of-equations.html</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Exemplo</a:t>
            </a:r>
            <a:r>
              <a:rPr lang="en-US" dirty="0" smtClean="0"/>
              <a:t>:</a:t>
            </a:r>
            <a:r>
              <a:rPr lang="en-US" baseline="0" dirty="0" smtClean="0"/>
              <a:t> </a:t>
            </a:r>
            <a:r>
              <a:rPr lang="pt-BR" dirty="0" smtClean="0"/>
              <a:t>normal_equation_example1.ipynb</a:t>
            </a:r>
            <a:endParaRPr lang="en-US" dirty="0" smtClean="0"/>
          </a:p>
          <a:p>
            <a:endParaRPr lang="en-US" dirty="0" smtClean="0"/>
          </a:p>
          <a:p>
            <a:r>
              <a:rPr lang="en-US" dirty="0" err="1" smtClean="0"/>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298179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r>
                  <a:rPr lang="pt-BR" noProof="0" dirty="0" smtClean="0"/>
                  <a:t>.</a:t>
                </a:r>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1569419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error_surface_example.ipynb</a:t>
                </a:r>
              </a:p>
              <a:p>
                <a:endParaRPr lang="pt-BR"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A figura mais</a:t>
                </a:r>
                <a:r>
                  <a:rPr lang="pt-BR" baseline="0" noProof="0" dirty="0" smtClean="0"/>
                  <a:t> abaixo </a:t>
                </a:r>
                <a:r>
                  <a:rPr lang="pt-BR" noProof="0" dirty="0" smtClean="0"/>
                  <a:t>mostra um gráfico com linhas de contorno.</a:t>
                </a:r>
                <a:r>
                  <a:rPr lang="pt-BR" baseline="0" noProof="0" dirty="0" smtClean="0"/>
                  <a:t> </a:t>
                </a:r>
                <a:r>
                  <a:rPr lang="pt-BR" noProof="0" dirty="0" smtClean="0"/>
                  <a:t>Uma linha de contorno ou isoline de uma função de duas variáveis é uma curva ao longo da qual a função tem um valor constante. Ou seja, no nosso caso, cada uma das linhas indica curvas que tem o mesmo erro.</a:t>
                </a:r>
              </a:p>
              <a:p>
                <a:endParaRPr lang="pt-BR" noProof="0" dirty="0" smtClean="0"/>
              </a:p>
              <a:p>
                <a:endParaRPr lang="pt-BR" noProof="0" dirty="0"/>
              </a:p>
              <a:p>
                <a:endParaRPr lang="pt-BR" noProof="0" dirty="0"/>
              </a:p>
              <a:p>
                <a:endParaRPr lang="pt-BR" dirty="0"/>
              </a:p>
            </p:txBody>
          </p:sp>
        </mc:Choice>
        <mc:Fallback xmlns="">
          <p:sp>
            <p:nvSpPr>
              <p:cNvPr id="3" name="Notes Placeholder 2"/>
              <p:cNvSpPr>
                <a:spLocks noGrp="1"/>
              </p:cNvSpPr>
              <p:nvPr>
                <p:ph type="body" idx="1"/>
              </p:nvPr>
            </p:nvSpPr>
            <p:spPr/>
            <p:txBody>
              <a:bodyPr/>
              <a:lstStyle/>
              <a:p>
                <a:r>
                  <a:rPr lang="pt-BR" noProof="0" dirty="0" smtClean="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a:t>
                </a:r>
                <a:r>
                  <a:rPr lang="pt-BR" i="0" noProof="0" smtClean="0">
                    <a:latin typeface="Cambria Math" panose="02040503050406030204" pitchFamily="18" charset="0"/>
                  </a:rPr>
                  <a:t>_</a:t>
                </a:r>
                <a:r>
                  <a:rPr lang="pt-BR" i="0" noProof="0">
                    <a:latin typeface="Cambria Math" panose="02040503050406030204" pitchFamily="18" charset="0"/>
                  </a:rPr>
                  <a:t>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60823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smtClean="0"/>
              <a:t>Exemplo</a:t>
            </a:r>
            <a:r>
              <a:rPr lang="pt-BR" noProof="0" dirty="0" smtClean="0"/>
              <a:t>: </a:t>
            </a:r>
            <a:r>
              <a:rPr lang="pt-BR" dirty="0" smtClean="0"/>
              <a:t>formatos_diferentes_da_</a:t>
            </a:r>
            <a:r>
              <a:rPr lang="pt-BR" u="none" dirty="0" smtClean="0"/>
              <a:t>superficie_de_erro</a:t>
            </a:r>
            <a:r>
              <a:rPr lang="pt-BR" u="none" dirty="0" smtClean="0">
                <a:solidFill>
                  <a:srgbClr val="00B0F0"/>
                </a:solidFill>
              </a:rPr>
              <a:t>.ipynb</a:t>
            </a:r>
            <a:endParaRPr lang="pt-BR" u="none"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99889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425392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O vetor gradiente, </a:t>
                </a:r>
                <a14:m>
                  <m:oMath xmlns:m="http://schemas.openxmlformats.org/officeDocument/2006/math">
                    <m:r>
                      <a:rPr lang="pt-BR" sz="1200" i="1">
                        <a:latin typeface="Cambria Math" panose="02040503050406030204" pitchFamily="18" charset="0"/>
                        <a:ea typeface="Cambria Math" panose="02040503050406030204" pitchFamily="18" charset="0"/>
                      </a:rPr>
                      <m:t>𝛻</m:t>
                    </m:r>
                    <m:r>
                      <a:rPr lang="pt-BR" sz="1200" i="1">
                        <a:latin typeface="Cambria Math" panose="02040503050406030204" pitchFamily="18" charset="0"/>
                        <a:ea typeface="Cambria Math" panose="02040503050406030204" pitchFamily="18" charset="0"/>
                      </a:rPr>
                      <m:t>𝑓</m:t>
                    </m:r>
                  </m:oMath>
                </a14:m>
                <a:r>
                  <a:rPr lang="pt-BR" sz="1200" dirty="0" smtClean="0"/>
                  <a:t>, dá a magnitude e a </a:t>
                </a:r>
                <a:r>
                  <a:rPr lang="pt-BR" sz="1200" dirty="0"/>
                  <a:t>direção d</a:t>
                </a:r>
                <a:r>
                  <a:rPr lang="pt-BR" sz="1200" dirty="0" smtClean="0"/>
                  <a:t>a </a:t>
                </a:r>
                <a:r>
                  <a:rPr lang="pt-BR" sz="1200" dirty="0"/>
                  <a:t>subida </a:t>
                </a:r>
                <a:r>
                  <a:rPr lang="pt-BR" sz="1200" dirty="0" smtClean="0"/>
                  <a:t>mais íngreme da função.</a:t>
                </a:r>
                <a:r>
                  <a:rPr lang="pt-BR" sz="1200" baseline="0" dirty="0" smtClean="0"/>
                  <a:t> A magnitude ou taxa de variação é dada pela norma do vetor gradiente.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Na maioria das aplicações práticas de gradiente descendente, como treinamento des redes neurais, subtrair o gradiente total do valor anterior do vetor de pesos será um</a:t>
                </a:r>
                <a:r>
                  <a:rPr lang="pt-BR" baseline="0" dirty="0" smtClean="0"/>
                  <a:t> passo </a:t>
                </a:r>
                <a:r>
                  <a:rPr lang="pt-BR" dirty="0" smtClean="0"/>
                  <a:t>muito grande. É muito provável que ultrapassemos o ponto de mínimo.</a:t>
                </a: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No caso multivariado, o vetor gradiente é perpendicular ao hiperplano tangente às superfícies de contorno.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o gradiente de uma função é diferente de zero em um ponto p, a direção do gradiente é a direção na qual a função aumenta mais rapidamente a</a:t>
                </a:r>
                <a:r>
                  <a:rPr lang="pt-BR" baseline="0" dirty="0" smtClean="0"/>
                  <a:t> partir de</a:t>
                </a:r>
                <a:r>
                  <a:rPr lang="pt-BR" dirty="0" smtClean="0"/>
                  <a:t> p, e a magnitude do gradiente é a taxa de aumento nessa direção.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dará</a:t>
                </a:r>
                <a:r>
                  <a:rPr lang="pt-BR" baseline="0" dirty="0" smtClean="0"/>
                  <a:t> </a:t>
                </a:r>
                <a:r>
                  <a:rPr lang="pt-BR" dirty="0" smtClean="0"/>
                  <a:t>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gradiente mostra a taxa de mudança dependendo de todas as variáveis fornecidas da função e também é um vetor que aponta na mesma direção que o vetor normal para a função em um determinado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vetor tangente aponta ao longo da superfície de uma função e pode representar um plano paralelo ao ponto dessa superfície (um plano, se a superfície for 3D). </a:t>
                </a:r>
                <a:r>
                  <a:rPr lang="pt-BR" b="1" i="1" dirty="0" smtClean="0"/>
                  <a:t>O vetor tangente é, portanto, perpendicular ao gradiente.</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plano tangente é o plano que melhor se aproxima da forma da função</a:t>
                </a:r>
                <a:r>
                  <a:rPr lang="pt-BR" baseline="0" dirty="0" smtClean="0"/>
                  <a:t> no ponto </a:t>
                </a:r>
                <a:r>
                  <a:rPr lang="pt-BR" dirty="0" smtClean="0"/>
                  <a:t>onde você está.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derivada parcial é a inclinação da reta tangente ao ponto.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a:t>
                </a:r>
                <a:r>
                  <a:rPr lang="pt-BR" b="0" i="0" dirty="0" smtClean="0"/>
                  <a:t>magnitude e a "direção em</a:t>
                </a:r>
                <a:r>
                  <a:rPr lang="pt-BR" b="0" i="0" baseline="0" dirty="0" smtClean="0"/>
                  <a:t> </a:t>
                </a:r>
                <a:r>
                  <a:rPr lang="pt-BR" b="0" i="0" baseline="0" dirty="0"/>
                  <a:t>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a:t>
                </a:r>
                <a:r>
                  <a:rPr lang="pt-BR" b="0" i="1" baseline="0" dirty="0"/>
                  <a:t>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oMath>
                </a14:m>
                <a:r>
                  <a:rPr lang="pt-BR" b="0" i="1" dirty="0"/>
                  <a:t> </a:t>
                </a:r>
                <a:r>
                  <a:rPr lang="pt-BR" b="0" i="0" dirty="0"/>
                  <a:t>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a:t>
                </a:r>
                <a:r>
                  <a:rPr lang="pt-BR" b="0" i="0" baseline="0" dirty="0" smtClean="0"/>
                  <a:t>àquele 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a:t>
                </a:r>
                <a:r>
                  <a:rPr lang="pt-BR" dirty="0" smtClean="0">
                    <a:hlinkClick r:id="rId4"/>
                  </a:rPr>
                  <a:t>towardsdatascience.com/understanding-the-mathematics-behind-gradient-descent-dde5dc9be06e</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Referência gradiente descendente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https://towardsdatascience.com/the-math-behind-gradient-descent-and-backpropagation-code-example-in-java-using-deeplearning4j-f7340f137ca5</a:t>
                </a:r>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544328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Na maioria das aplicações práticas de gradiente descendente, como treinamento des redes neurais, subtrair o gradiente total do valor anterior do vetor de pesos será um</a:t>
                </a:r>
                <a:r>
                  <a:rPr lang="pt-BR" baseline="0" dirty="0" smtClean="0"/>
                  <a:t> passo </a:t>
                </a:r>
                <a:r>
                  <a:rPr lang="pt-BR" dirty="0" smtClean="0"/>
                  <a:t>muito grande. É muito provável que ultrapassemos o ponto de mínimo.</a:t>
                </a:r>
                <a:endParaRPr lang="pt-BR" b="0" i="0" dirty="0" smtClean="0">
                  <a:latin typeface="Cambria Math" panose="02040503050406030204" pitchFamily="18" charset="0"/>
                  <a:ea typeface="Cambria Math" panose="02040503050406030204" pitchFamily="18" charset="0"/>
                </a:endParaRP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a:t>
                </a:r>
                <a:r>
                  <a:rPr lang="pt-BR" dirty="0" smtClean="0">
                    <a:hlinkClick r:id="rId4"/>
                  </a:rPr>
                  <a:t>towardsdatascience.com/understanding-the-mathematics-behind-gradient-descent-dde5dc9be06e</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smtClean="0"/>
                  <a:t>Referências gradiente descendente e derivadas direcionais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smtClean="0"/>
                  <a:t>[1] https://eli.thegreenplace.net/2016/understanding-gradient-descent</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4240843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a</a:t>
                </a:r>
                <a:r>
                  <a:rPr lang="pt-BR" baseline="0" dirty="0" smtClean="0"/>
                  <a:t> direção contrária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smtClean="0"/>
                  <a:t>.</a:t>
                </a:r>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a</a:t>
                </a:r>
                <a:r>
                  <a:rPr lang="pt-BR" baseline="0" dirty="0" smtClean="0"/>
                  <a:t> direção contrária do</a:t>
                </a:r>
                <a:r>
                  <a:rPr lang="pt-BR" dirty="0" smtClean="0"/>
                  <a:t> vetor gradiente para encontrar o ponto de mínimo de </a:t>
                </a:r>
                <a:r>
                  <a:rPr lang="pt-BR" i="0">
                    <a:latin typeface="Cambria Math" panose="02040503050406030204" pitchFamily="18" charset="0"/>
                  </a:rPr>
                  <a:t>𝑓(𝑥_0,𝑥_1,…,𝑥_𝐾 )</a:t>
                </a:r>
                <a:r>
                  <a:rPr lang="pt-BR" dirty="0"/>
                  <a:t> é conhecido como </a:t>
                </a:r>
                <a:r>
                  <a:rPr lang="pt-BR" b="1" i="1" dirty="0"/>
                  <a:t>gradiente </a:t>
                </a:r>
                <a:r>
                  <a:rPr lang="pt-BR" b="1" i="1" dirty="0" smtClean="0"/>
                  <a:t>descendente</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162274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a:t>
            </a:r>
            <a:r>
              <a:rPr lang="en-US" baseline="0" dirty="0" smtClean="0"/>
              <a:t>zero </a:t>
            </a:r>
            <a:r>
              <a:rPr lang="en-US" baseline="0" dirty="0" err="1" smtClean="0"/>
              <a:t>pois</a:t>
            </a:r>
            <a:r>
              <a:rPr lang="en-US" baseline="0" dirty="0" smtClean="0"/>
              <a:t> </a:t>
            </a:r>
            <a:r>
              <a:rPr lang="en-US" baseline="0" dirty="0" err="1" smtClean="0"/>
              <a:t>não</a:t>
            </a:r>
            <a:r>
              <a:rPr lang="en-US" baseline="0" dirty="0" smtClean="0"/>
              <a:t> </a:t>
            </a:r>
            <a:r>
              <a:rPr lang="en-US" baseline="0" dirty="0" err="1" smtClean="0"/>
              <a:t>precisamos</a:t>
            </a:r>
            <a:r>
              <a:rPr lang="en-US" baseline="0" dirty="0" smtClean="0"/>
              <a:t> inverter </a:t>
            </a:r>
            <a:r>
              <a:rPr lang="en-US" baseline="0" dirty="0" err="1" smtClean="0"/>
              <a:t>matrizes</a:t>
            </a:r>
            <a:r>
              <a:rPr lang="en-US" baseline="0" dirty="0" smtClean="0"/>
              <a:t>.</a:t>
            </a:r>
            <a:endParaRPr lang="en-US" baseline="0" dirty="0"/>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397090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344204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1: </a:t>
                </a:r>
                <a:r>
                  <a:rPr lang="pt-BR" noProof="0" dirty="0"/>
                  <a:t>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441580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2: linear_regression_with_gradient_descente_exemplo2.ipynb</a:t>
                </a:r>
              </a:p>
              <a:p>
                <a:endParaRPr lang="pt-BR" noProof="0" dirty="0" smtClean="0"/>
              </a:p>
              <a:p>
                <a:r>
                  <a:rPr lang="pt-BR" noProof="0" dirty="0" smtClean="0"/>
                  <a:t>Figuras</a:t>
                </a:r>
                <a:r>
                  <a:rPr lang="pt-BR" noProof="0" dirty="0"/>
                  <a:t>:</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65501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9019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 3:</a:t>
            </a:r>
            <a:r>
              <a:rPr lang="pt-BR" u="none" baseline="0" dirty="0" smtClean="0">
                <a:hlinkClick r:id="rId3"/>
              </a:rPr>
              <a:t> </a:t>
            </a:r>
            <a:r>
              <a:rPr lang="pt-BR" u="none" dirty="0" smtClean="0">
                <a:hlinkClick r:id="rId3"/>
              </a:rPr>
              <a:t>linear_regression_with_gradient_descent_exemplo3.ipynb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2855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408215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193811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99154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a:t>
            </a:r>
            <a:r>
              <a:rPr lang="pt-BR" dirty="0"/>
              <a:t>termo "regressão" foi cunhado por Francis Galton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25817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291585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41931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a:t>
            </a:r>
            <a:r>
              <a:rPr lang="pt-BR" dirty="0" smtClean="0"/>
              <a:t>GDE, </a:t>
            </a:r>
            <a:r>
              <a:rPr lang="pt-BR" dirty="0"/>
              <a:t>especialmente com mini lotes muito grandes. Como resultado, o mini-batch</a:t>
            </a:r>
            <a:r>
              <a:rPr lang="pt-BR" baseline="0" dirty="0"/>
              <a:t> </a:t>
            </a:r>
            <a:r>
              <a:rPr lang="pt-BR" dirty="0"/>
              <a:t>acabará chegando um pouco mais perto do mínimo do que o </a:t>
            </a:r>
            <a:r>
              <a:rPr lang="pt-BR" dirty="0" smtClean="0"/>
              <a:t>GDE. </a:t>
            </a:r>
            <a:r>
              <a:rPr lang="pt-BR" dirty="0"/>
              <a:t>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smtClean="0"/>
              <a:t>mini_batch_gradient_descent_with_figures.ipynb</a:t>
            </a:r>
          </a:p>
          <a:p>
            <a:endParaRPr lang="pt-BR" dirty="0" smtClean="0"/>
          </a:p>
          <a:p>
            <a:r>
              <a:rPr lang="pt-BR" b="1" dirty="0" smtClean="0"/>
              <a:t>Referências</a:t>
            </a:r>
            <a:r>
              <a:rPr lang="pt-BR" dirty="0" smtClean="0"/>
              <a:t>:</a:t>
            </a:r>
          </a:p>
          <a:p>
            <a:r>
              <a:rPr lang="pt-BR" dirty="0" smtClean="0"/>
              <a:t>[1] https://sebastianraschka.com/faq/docs/sgd-methods.html</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75987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852304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mini-batch</a:t>
            </a:r>
            <a:r>
              <a:rPr lang="pt-BR" baseline="0" dirty="0"/>
              <a:t> </a:t>
            </a:r>
            <a:r>
              <a:rPr lang="pt-BR" dirty="0"/>
              <a:t>no espaço de parâmetros é menos irregular do que com o </a:t>
            </a:r>
            <a:r>
              <a:rPr lang="pt-BR" dirty="0" smtClean="0"/>
              <a:t>GDE, </a:t>
            </a:r>
            <a:r>
              <a:rPr lang="pt-BR" dirty="0"/>
              <a:t>especialmente com mini-batches muito grandes.</a:t>
            </a:r>
          </a:p>
          <a:p>
            <a:endParaRPr lang="pt-BR" dirty="0"/>
          </a:p>
          <a:p>
            <a:r>
              <a:rPr lang="pt-BR" dirty="0"/>
              <a:t>No entanto, não se esqueça que o batch</a:t>
            </a:r>
            <a:r>
              <a:rPr lang="pt-BR" baseline="0" dirty="0"/>
              <a:t> </a:t>
            </a:r>
            <a:r>
              <a:rPr lang="pt-BR" dirty="0"/>
              <a:t>leva muito tempo para executar cada época, e o </a:t>
            </a:r>
            <a:r>
              <a:rPr lang="pt-BR" dirty="0" smtClean="0"/>
              <a:t>GDE e </a:t>
            </a:r>
            <a:r>
              <a:rPr lang="pt-BR" dirty="0"/>
              <a:t>o 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4022162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a:t>
            </a:r>
            <a:r>
              <a:rPr lang="pt-BR" dirty="0" smtClean="0"/>
              <a:t>pesos do </a:t>
            </a:r>
            <a:r>
              <a:rPr lang="pt-BR" dirty="0"/>
              <a:t>modelo que minimizem uma função de custo (no conjunto de treinamento). É uma pesquisa no espaço de </a:t>
            </a:r>
            <a:r>
              <a:rPr lang="pt-BR" dirty="0" smtClean="0"/>
              <a:t>pesos do </a:t>
            </a:r>
            <a:r>
              <a:rPr lang="pt-BR" dirty="0"/>
              <a:t>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r>
              <a:rPr lang="pt-BR" dirty="0" smtClean="0"/>
              <a:t>.</a:t>
            </a:r>
          </a:p>
          <a:p>
            <a:endParaRPr lang="pt-BR" dirty="0" smtClean="0"/>
          </a:p>
          <a:p>
            <a:r>
              <a:rPr lang="pt-BR" b="1" dirty="0" smtClean="0"/>
              <a:t>Referências</a:t>
            </a:r>
            <a:r>
              <a:rPr lang="pt-BR" dirty="0" smtClean="0"/>
              <a:t>:</a:t>
            </a:r>
          </a:p>
          <a:p>
            <a:endParaRPr lang="pt-BR" dirty="0" smtClean="0"/>
          </a:p>
          <a:p>
            <a:r>
              <a:rPr lang="pt-BR" dirty="0" smtClean="0"/>
              <a:t>https://www.cs.umd.edu/~tomg/projects/landscapes/</a:t>
            </a:r>
          </a:p>
          <a:p>
            <a:r>
              <a:rPr lang="pt-BR" dirty="0" smtClean="0"/>
              <a:t>https://en.wikipedia.org/wiki/Gradient_descent</a:t>
            </a:r>
          </a:p>
          <a:p>
            <a:r>
              <a:rPr lang="pt-BR" dirty="0" smtClean="0"/>
              <a:t>https://math.libretexts.org/Bookshelves/Calculus/Map%3A_University_Calculus_(Hass_et_al)/13%3A_Partial_Derivatives/13.7%3A_Extreme_Values_and_Saddle_Points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1827105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linear_regression_selecting_the_learning_rate.ipynb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Na maioria das aplicações práticas de gradiente descendente, como treinamento des redes neurais, subtrair o gradiente total do valor anterior do vetor de pesos será um</a:t>
            </a:r>
            <a:r>
              <a:rPr lang="pt-BR" baseline="0" dirty="0" smtClean="0"/>
              <a:t> passo </a:t>
            </a:r>
            <a:r>
              <a:rPr lang="pt-BR" dirty="0" smtClean="0"/>
              <a:t>muito grande. É muito provável que ultrapassemos o ponto de mínimo.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Hiperparâmetro: parâmetro que influencia no aprendizado do algoritmo,</a:t>
            </a:r>
            <a:r>
              <a:rPr lang="pt-BR" baseline="0" dirty="0" smtClean="0"/>
              <a:t> ou seja, dita seu aprendizado. Não é um parâmetro aprendido pelo modelo como no caso dos pesos de um modelo de regressão linear.</a:t>
            </a:r>
            <a:endParaRPr lang="pt-BR" dirty="0" smtClean="0"/>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smtClean="0"/>
          </a:p>
          <a:p>
            <a:r>
              <a:rPr lang="pt-BR" b="1" dirty="0" smtClean="0"/>
              <a:t>Referências</a:t>
            </a:r>
          </a:p>
          <a:p>
            <a:r>
              <a:rPr lang="pt-BR" dirty="0" smtClean="0"/>
              <a:t>[1]</a:t>
            </a:r>
            <a:r>
              <a:rPr lang="pt-BR" baseline="0" dirty="0" smtClean="0"/>
              <a:t> https://www.jeremyjordan.me/nn-learning-rate/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4209039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t>
            </a:r>
            <a:r>
              <a:rPr lang="pt-BR" baseline="0" dirty="0" smtClean="0"/>
              <a:t>a </a:t>
            </a:r>
            <a:r>
              <a:rPr lang="pt-BR" dirty="0" smtClean="0"/>
              <a:t>direção é determinada pelo</a:t>
            </a:r>
            <a:r>
              <a:rPr lang="pt-BR" baseline="0" dirty="0" smtClean="0"/>
              <a:t> vetor</a:t>
            </a:r>
            <a:r>
              <a:rPr lang="pt-BR" dirty="0" smtClean="0"/>
              <a:t> </a:t>
            </a:r>
            <a:r>
              <a:rPr lang="pt-BR" dirty="0"/>
              <a:t>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Ao usar grandes valores para o passo de aprendizagem, é possível encontrar um ciclo de feedback positivo no qual grandes valores induzem grandes gradientes que, então, induzem uma grande atualização dos pesos. Se essas atualizações aumentarem consistentemente o tamanho dos pesos, então [os pesos] se afastam rapidamente do</a:t>
            </a:r>
            <a:r>
              <a:rPr lang="pt-BR" baseline="0" dirty="0" smtClean="0"/>
              <a:t> ponto de mínimo </a:t>
            </a:r>
            <a:r>
              <a:rPr lang="pt-BR" dirty="0" smtClean="0"/>
              <a:t>até que ocorra o estouro da precisão numérica.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Uma boa intuição para se ter em mente é que, com uma alta taxa de aprendizado o vetor de pesos “oscila” ou “pula” caoticamente, incapaz de convergir para áreas mais profundas, porém mais estreitas, da superfície de erro. </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943381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Se o</a:t>
            </a:r>
            <a:r>
              <a:rPr lang="pt-BR" sz="1200" baseline="0" dirty="0"/>
              <a:t> passo</a:t>
            </a:r>
            <a:r>
              <a:rPr lang="pt-BR" sz="1200" dirty="0"/>
              <a:t> de aprendizagem for muito pequeno, o algoritmo precisará passar por muitas iterações para convergir, o que levará muito tempo.</a:t>
            </a:r>
          </a:p>
          <a:p>
            <a:endParaRPr lang="pt-BR" sz="1200" dirty="0"/>
          </a:p>
          <a:p>
            <a:r>
              <a:rPr lang="pt-BR" sz="1200" dirty="0"/>
              <a:t>Por outro lado, se ele</a:t>
            </a:r>
            <a:r>
              <a:rPr lang="pt-BR" sz="1200" baseline="0" dirty="0"/>
              <a:t> </a:t>
            </a:r>
            <a:r>
              <a:rPr lang="pt-BR" sz="1200" dirty="0"/>
              <a:t>for muito grande, você pode pular o vale e acabar do outro lado, possivelmente até mais alto do que antes. Isso pode fazer o algoritmo divergir, com valores cada vez maiores, falhando em encontrar uma boa solução.</a:t>
            </a:r>
          </a:p>
          <a:p>
            <a:endParaRPr lang="pt-BR" sz="1200" dirty="0"/>
          </a:p>
          <a:p>
            <a:r>
              <a:rPr lang="pt-BR" sz="1200" dirty="0"/>
              <a:t>Assim, o</a:t>
            </a:r>
            <a:r>
              <a:rPr lang="pt-BR" sz="1200" baseline="0" dirty="0"/>
              <a:t> passo </a:t>
            </a:r>
            <a:r>
              <a:rPr lang="pt-BR" sz="1200" dirty="0"/>
              <a:t>de aprendizagem deve ser experimentado/explorado para encontrar o melhor valor que acelere a descida do gradiente</a:t>
            </a:r>
            <a:r>
              <a:rPr lang="pt-BR" sz="1200" dirty="0" smtClean="0"/>
              <a:t>.</a:t>
            </a:r>
          </a:p>
          <a:p>
            <a:endParaRPr lang="pt-BR" sz="1200" dirty="0" smtClean="0"/>
          </a:p>
          <a:p>
            <a:r>
              <a:rPr lang="pt-BR" sz="1200" dirty="0" smtClean="0"/>
              <a:t>O momentum adiciona uma fração da atualização de peso anterior a atual. Quando o gradiente continua apontando na mesma direção por atualizações consecutivas, isso aumentará o tamanho dos passos dados em direção ao mínimo.</a:t>
            </a:r>
            <a:r>
              <a:rPr lang="pt-BR" sz="1200" baseline="0" dirty="0" smtClean="0"/>
              <a:t> </a:t>
            </a:r>
            <a:r>
              <a:rPr lang="pt-BR" sz="1200" dirty="0" smtClean="0"/>
              <a:t>Por outro lado, quando o gradiente continua mudando de direção, o momentum suaviza as variações, ou seja, as atualizações.</a:t>
            </a:r>
          </a:p>
          <a:p>
            <a:endParaRPr lang="pt-BR" sz="1200" dirty="0" smtClean="0"/>
          </a:p>
          <a:p>
            <a:r>
              <a:rPr lang="pt-BR" sz="1200" b="1" dirty="0" smtClean="0"/>
              <a:t>OBS</a:t>
            </a:r>
            <a:r>
              <a:rPr lang="pt-BR" sz="1200" dirty="0" smtClean="0"/>
              <a:t>.: Passos largos durante as iterações iniciais e curtos conforme o algoritmo se aproxima do mínimo podem acelerar a convergência.</a:t>
            </a:r>
            <a:r>
              <a:rPr lang="pt-BR" sz="1200" baseline="0" dirty="0" smtClean="0"/>
              <a:t> </a:t>
            </a:r>
            <a:r>
              <a:rPr lang="pt-BR" sz="1200" dirty="0" smtClean="0"/>
              <a:t>Este tipo de abordagem é implementada por </a:t>
            </a:r>
            <a:r>
              <a:rPr lang="pt-BR" sz="1200" b="1" i="1" dirty="0" smtClean="0"/>
              <a:t>esquemas de variação programada</a:t>
            </a:r>
            <a:r>
              <a:rPr lang="pt-BR" sz="1200" dirty="0" smtClean="0"/>
              <a:t> do passo de aprendizagem </a:t>
            </a:r>
          </a:p>
          <a:p>
            <a:pPr marL="171450" indent="-171450">
              <a:buFont typeface="Arial" panose="020B0604020202020204" pitchFamily="34" charset="0"/>
              <a:buChar char="•"/>
            </a:pPr>
            <a:r>
              <a:rPr lang="pt-BR" sz="1200" dirty="0" smtClean="0"/>
              <a:t>Por exemplo: momentum, anelamento, algoritmos de otimização com ajuste adaptativo do passo de aprendizagem (RMSProp, AdaGrad, Adam, etc.).</a:t>
            </a:r>
            <a:endParaRPr lang="nl-BE"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261619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24185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a:t>
            </a:r>
            <a:r>
              <a:rPr lang="pt-BR" dirty="0" smtClean="0"/>
              <a:t>que </a:t>
            </a:r>
            <a:r>
              <a:rPr lang="pt-BR" dirty="0"/>
              <a:t>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smtClean="0"/>
              <a:t>.</a:t>
            </a:r>
          </a:p>
          <a:p>
            <a:endParaRPr lang="nl-BE" baseline="0" dirty="0" smtClean="0"/>
          </a:p>
          <a:p>
            <a:r>
              <a:rPr lang="pt-BR" dirty="0" smtClean="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94378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299807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a:t>
            </a:r>
            <a:r>
              <a:rPr lang="pt-BR" baseline="0" dirty="0" smtClean="0"/>
              <a:t>que </a:t>
            </a:r>
            <a:r>
              <a:rPr lang="pt-BR" baseline="0" dirty="0"/>
              <a:t>se faz é treinar o modelo várias vezes, sempre inicializando os pesos de pontos diferentes, ou seja, aleatoriamente. </a:t>
            </a:r>
            <a:endParaRPr lang="pt-BR" baseline="0" dirty="0" smtClean="0"/>
          </a:p>
          <a:p>
            <a:endParaRPr lang="pt-BR" baseline="0" dirty="0" smtClean="0"/>
          </a:p>
          <a:p>
            <a:r>
              <a:rPr lang="pt-BR" b="1" baseline="0" dirty="0" smtClean="0"/>
              <a:t>Referências</a:t>
            </a:r>
            <a:r>
              <a:rPr lang="pt-BR" baseline="0" dirty="0" smtClean="0"/>
              <a:t>:</a:t>
            </a:r>
          </a:p>
          <a:p>
            <a:r>
              <a:rPr lang="nl-BE" dirty="0" smtClean="0"/>
              <a:t>https://www.offconvex.org/2016/03/22/saddlepoints/</a:t>
            </a:r>
          </a:p>
          <a:p>
            <a:r>
              <a:rPr lang="nl-BE" dirty="0" smtClean="0"/>
              <a:t>https://bair.berkeley.edu/blog/2017/08/31/saddle-efficiency/</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570555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p>
          <a:p>
            <a:endParaRPr lang="pt-BR" dirty="0" smtClean="0"/>
          </a:p>
          <a:p>
            <a:r>
              <a:rPr lang="pt-BR" b="1" dirty="0" smtClean="0"/>
              <a:t>Alguns tipos de esquema para ajuste do passo de aprendizagem são:</a:t>
            </a:r>
          </a:p>
          <a:p>
            <a:pPr marL="171450" indent="-171450">
              <a:buFont typeface="Arial" panose="020B0604020202020204" pitchFamily="34" charset="0"/>
              <a:buChar cha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smtClean="0"/>
              <a:t>Decaimento exponencial</a:t>
            </a:r>
            <a:r>
              <a:rPr lang="pt-BR" dirty="0" smtClean="0"/>
              <a:t>: tem a forma matemática α = α0 e^(-kt), onde α0, k são hiperparâmetros e t é o número da iteração (mas você também pode usar o número de épocas).</a:t>
            </a:r>
          </a:p>
          <a:p>
            <a:pPr marL="171450" indent="-171450">
              <a:buFont typeface="Arial" panose="020B0604020202020204" pitchFamily="34" charset="0"/>
              <a:buChar char="•"/>
            </a:pPr>
            <a:r>
              <a:rPr lang="pt-BR" b="1" dirty="0" smtClean="0"/>
              <a:t>Decaimento temporal</a:t>
            </a:r>
            <a:r>
              <a:rPr lang="pt-BR" dirty="0" smtClean="0"/>
              <a:t>: tem a forma matemática α = α0 / (1 + kt), onde a0, k são hiperparâmetros e t é o número da iteração.</a:t>
            </a:r>
          </a:p>
          <a:p>
            <a:pPr marL="171450" indent="-171450">
              <a:buFont typeface="Arial" panose="020B0604020202020204" pitchFamily="34" charset="0"/>
              <a:buChar char="•"/>
            </a:pPr>
            <a:endParaRPr lang="pt-BR" dirty="0" smtClean="0"/>
          </a:p>
          <a:p>
            <a:pPr marL="0" indent="0">
              <a:buFont typeface="Arial" panose="020B0604020202020204" pitchFamily="34" charset="0"/>
              <a:buNone/>
            </a:pPr>
            <a:r>
              <a:rPr lang="pt-BR" b="1" dirty="0" smtClean="0"/>
              <a:t>Modificação Adaptativa: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Por exemplo, se o algoritmo ficar preso em um platô, pode-se aumentar o passo.</a:t>
            </a:r>
          </a:p>
          <a:p>
            <a:pPr marL="171450" indent="-171450">
              <a:buFont typeface="Arial" panose="020B0604020202020204" pitchFamily="34" charset="0"/>
              <a:buChar char="•"/>
            </a:pPr>
            <a:endParaRPr lang="pt-BR" dirty="0" smtClean="0"/>
          </a:p>
          <a:p>
            <a:r>
              <a:rPr lang="nl-BE" b="1" u="none" dirty="0" smtClean="0"/>
              <a:t>Referências:</a:t>
            </a:r>
          </a:p>
          <a:p>
            <a:r>
              <a:rPr lang="nl-BE" u="sng" dirty="0" smtClean="0"/>
              <a:t>[1] https://machinelearningmastery.com/learning-rate-for-deep-learning-neural-networks/</a:t>
            </a:r>
          </a:p>
          <a:p>
            <a:r>
              <a:rPr lang="nl-BE" u="sng" dirty="0" smtClean="0"/>
              <a:t>[2] https://ruder.io/optimizing-gradient-descent/</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764027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https://mybinder.org/v2/gh/zz4fap/t319_aprendizado_de_maquina/main?filepath=notebooks%2Fregression%2Flinear_regression_grid_search.ipynb</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a:t>
            </a:r>
            <a:r>
              <a:rPr lang="pt-BR" dirty="0"/>
              <a:t>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786668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661082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655222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r>
              <a:rPr lang="pt-BR" dirty="0" smtClean="0"/>
              <a:t>Os</a:t>
            </a:r>
            <a:r>
              <a:rPr lang="pt-BR" baseline="0" dirty="0" smtClean="0"/>
              <a:t> hiperparâmetros </a:t>
            </a:r>
            <a:r>
              <a:rPr lang="pt-BR" dirty="0" smtClean="0"/>
              <a:t>dependem muito do tipo de problema e do modelo.</a:t>
            </a:r>
            <a:r>
              <a:rPr lang="pt-BR" baseline="0" dirty="0" smtClean="0"/>
              <a:t> Sendo utilizado.</a:t>
            </a:r>
          </a:p>
          <a:p>
            <a:endParaRPr lang="pt-BR" u="sng" baseline="0" dirty="0" smtClean="0"/>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função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custo</a:t>
            </a:r>
            <a:r>
              <a:rPr lang="en-US" sz="1200" b="0" i="0" kern="1200" dirty="0" smtClean="0">
                <a:solidFill>
                  <a:schemeClr val="tx1"/>
                </a:solidFill>
                <a:effectLst/>
                <a:latin typeface="+mn-lt"/>
                <a:ea typeface="+mn-ea"/>
                <a:cs typeface="+mn-cs"/>
              </a:rPr>
              <a:t> 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altamente</a:t>
            </a:r>
            <a:r>
              <a:rPr lang="en-US" sz="1200" b="0" i="0" kern="1200" baseline="0" dirty="0" smtClean="0">
                <a:solidFill>
                  <a:schemeClr val="tx1"/>
                </a:solidFill>
                <a:effectLst/>
                <a:latin typeface="+mn-lt"/>
                <a:ea typeface="+mn-ea"/>
                <a:cs typeface="+mn-cs"/>
              </a:rPr>
              <a:t> sensitive </a:t>
            </a:r>
            <a:r>
              <a:rPr lang="en-US" sz="1200" b="0" i="0" kern="1200" baseline="0" dirty="0" err="1" smtClean="0">
                <a:solidFill>
                  <a:schemeClr val="tx1"/>
                </a:solidFill>
                <a:effectLst/>
                <a:latin typeface="+mn-lt"/>
                <a:ea typeface="+mn-ea"/>
                <a:cs typeface="+mn-cs"/>
              </a:rPr>
              <a:t>em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algumas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direções</a:t>
            </a:r>
            <a:r>
              <a:rPr lang="en-US" sz="1200" b="0" i="0" kern="1200" baseline="0" dirty="0" smtClean="0">
                <a:solidFill>
                  <a:schemeClr val="tx1"/>
                </a:solidFill>
                <a:effectLst/>
                <a:latin typeface="+mn-lt"/>
                <a:ea typeface="+mn-ea"/>
                <a:cs typeface="+mn-cs"/>
              </a:rPr>
              <a:t> no </a:t>
            </a:r>
            <a:r>
              <a:rPr lang="en-US" sz="1200" b="0" i="0" kern="1200" baseline="0" dirty="0" err="1" smtClean="0">
                <a:solidFill>
                  <a:schemeClr val="tx1"/>
                </a:solidFill>
                <a:effectLst/>
                <a:latin typeface="+mn-lt"/>
                <a:ea typeface="+mn-ea"/>
                <a:cs typeface="+mn-cs"/>
              </a:rPr>
              <a:t>espaço</a:t>
            </a:r>
            <a:r>
              <a:rPr lang="en-US" sz="1200" b="0" i="0" kern="1200" baseline="0" dirty="0" smtClean="0">
                <a:solidFill>
                  <a:schemeClr val="tx1"/>
                </a:solidFill>
                <a:effectLst/>
                <a:latin typeface="+mn-lt"/>
                <a:ea typeface="+mn-ea"/>
                <a:cs typeface="+mn-cs"/>
              </a:rPr>
              <a:t> de pesos e </a:t>
            </a:r>
            <a:r>
              <a:rPr lang="en-US" sz="1200" b="0" i="0" kern="1200" baseline="0" dirty="0" err="1" smtClean="0">
                <a:solidFill>
                  <a:schemeClr val="tx1"/>
                </a:solidFill>
                <a:effectLst/>
                <a:latin typeface="+mn-lt"/>
                <a:ea typeface="+mn-ea"/>
                <a:cs typeface="+mn-cs"/>
              </a:rPr>
              <a:t>insensível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outras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3041568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some moment the search for the minimum is being carried out in a ravine it is desirable to have a small learning rate since otherwise the algorithm will oscillate between both sides of the ravine moving slowly towards the real descent direction.</a:t>
            </a:r>
          </a:p>
          <a:p>
            <a:endParaRPr lang="en-US" dirty="0" smtClean="0"/>
          </a:p>
          <a:p>
            <a:r>
              <a:rPr lang="en-US" dirty="0" smtClean="0"/>
              <a:t>If on the contrary the search is in the middle of a plateau and the minimum is still a long distance away then an increase of the step size will allow the search to move faster since in this case there exists a </a:t>
            </a:r>
            <a:r>
              <a:rPr lang="en-US" dirty="0" err="1" smtClean="0"/>
              <a:t>suficiently</a:t>
            </a:r>
            <a:r>
              <a:rPr lang="en-US" dirty="0" smtClean="0"/>
              <a:t> accurate descent direction.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44995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stocastic_gradient_descent_with_learning_schedule_and_with_figures.ipynb</a:t>
            </a:r>
          </a:p>
          <a:p>
            <a:endParaRPr lang="pt-BR" sz="1200" baseline="0" dirty="0" smtClean="0"/>
          </a:p>
          <a:p>
            <a:r>
              <a:rPr lang="pt-BR" sz="1200" baseline="0" dirty="0" smtClean="0"/>
              <a:t>Os </a:t>
            </a:r>
            <a:r>
              <a:rPr lang="pt-BR" sz="1200" baseline="0" dirty="0"/>
              <a:t>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50</a:t>
            </a:fld>
            <a:endParaRPr lang="nl-BE"/>
          </a:p>
        </p:txBody>
      </p:sp>
    </p:spTree>
    <p:extLst>
      <p:ext uri="{BB962C8B-B14F-4D97-AF65-F5344CB8AC3E}">
        <p14:creationId xmlns:p14="http://schemas.microsoft.com/office/powerpoint/2010/main" val="920944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método do momentum reduz o risco do</a:t>
            </a:r>
            <a:r>
              <a:rPr lang="pt-BR" baseline="0" dirty="0" smtClean="0"/>
              <a:t> algoritmo</a:t>
            </a:r>
            <a:r>
              <a:rPr lang="pt-BR" dirty="0" smtClean="0"/>
              <a:t> ficar preso em um mínimo local, bem como acelera a convergência consideravelmente em casos onde o </a:t>
            </a:r>
            <a:r>
              <a:rPr lang="pt-BR" baseline="0" dirty="0" smtClean="0"/>
              <a:t>algoritmo</a:t>
            </a:r>
            <a:r>
              <a:rPr lang="pt-BR" dirty="0" smtClean="0"/>
              <a:t>, de outra forma, ziguezaguearia fortemente.</a:t>
            </a:r>
          </a:p>
          <a:p>
            <a:endParaRPr lang="pt-BR" dirty="0" smtClean="0"/>
          </a:p>
          <a:p>
            <a:r>
              <a:rPr lang="pt-BR" dirty="0" smtClean="0"/>
              <a:t>O método do momentum é projetado para acelerar o aprendizado, especialmente em</a:t>
            </a:r>
            <a:r>
              <a:rPr lang="pt-BR" baseline="0" dirty="0" smtClean="0"/>
              <a:t> regiões íngremes</a:t>
            </a:r>
            <a:r>
              <a:rPr lang="pt-BR" dirty="0" smtClean="0"/>
              <a:t>, gradientes pequenos, mas consistentes, ou gradientes ruidosos.</a:t>
            </a:r>
          </a:p>
          <a:p>
            <a:endParaRPr lang="pt-BR" dirty="0" smtClean="0"/>
          </a:p>
          <a:p>
            <a:r>
              <a:rPr lang="pt-BR" dirty="0" smtClean="0"/>
              <a:t>O Momentum tem como objetivo principal resolver o problema</a:t>
            </a:r>
            <a:r>
              <a:rPr lang="pt-BR" baseline="0" dirty="0" smtClean="0"/>
              <a:t> da alta </a:t>
            </a:r>
            <a:r>
              <a:rPr lang="pt-BR" dirty="0" smtClean="0"/>
              <a:t>variância do gradiente estocástico.</a:t>
            </a:r>
          </a:p>
          <a:p>
            <a:endParaRPr lang="pt-BR" dirty="0" smtClean="0"/>
          </a:p>
          <a:p>
            <a:r>
              <a:rPr lang="pt-BR" dirty="0" smtClean="0"/>
              <a:t>O termo v</a:t>
            </a:r>
            <a:r>
              <a:rPr lang="pt-BR" baseline="0" dirty="0" smtClean="0"/>
              <a:t> </a:t>
            </a:r>
            <a:r>
              <a:rPr lang="pt-BR" dirty="0" smtClean="0"/>
              <a:t>é a direção e velocidade com que os pesos se movem através do espaço de pesos.</a:t>
            </a:r>
          </a:p>
          <a:p>
            <a:endParaRPr lang="pt-BR" dirty="0" smtClean="0"/>
          </a:p>
          <a:p>
            <a:r>
              <a:rPr lang="pt-BR" dirty="0" smtClean="0"/>
              <a:t>O momentum atravessa corretamente o cânion/vale no sentido do comprimento (sentido</a:t>
            </a:r>
            <a:r>
              <a:rPr lang="pt-BR" baseline="0" dirty="0" smtClean="0"/>
              <a:t> com maior variação do erro)</a:t>
            </a:r>
            <a:r>
              <a:rPr lang="pt-BR" dirty="0" smtClean="0"/>
              <a:t>, enquanto os</a:t>
            </a:r>
            <a:r>
              <a:rPr lang="pt-BR" baseline="0" dirty="0" smtClean="0"/>
              <a:t> passos do</a:t>
            </a:r>
            <a:r>
              <a:rPr lang="pt-BR" dirty="0" smtClean="0"/>
              <a:t> gradiente descendente perdem tempo se movendo para frente e para trás ao longo do eixo mais estreito do cânion/vale.</a:t>
            </a:r>
          </a:p>
          <a:p>
            <a:endParaRPr lang="pt-BR" dirty="0" smtClean="0"/>
          </a:p>
          <a:p>
            <a:r>
              <a:rPr lang="pt-BR" dirty="0" smtClean="0"/>
              <a:t>Com o momentum, o tamanho do</a:t>
            </a:r>
            <a:r>
              <a:rPr lang="pt-BR" baseline="0" dirty="0" smtClean="0"/>
              <a:t> passo </a:t>
            </a:r>
            <a:r>
              <a:rPr lang="pt-BR" dirty="0" smtClean="0"/>
              <a:t>depende do quão grande e quão alinhado uma sequência de gradientes está. O tamanho do passo é maior quando muitos gradientes sucessivos apontam exatamente para a mesma direção.</a:t>
            </a:r>
          </a:p>
          <a:p>
            <a:endParaRPr lang="pt-BR" dirty="0" smtClean="0"/>
          </a:p>
          <a:p>
            <a:r>
              <a:rPr lang="pt-BR" dirty="0" smtClean="0"/>
              <a:t>O</a:t>
            </a:r>
            <a:r>
              <a:rPr lang="pt-BR" baseline="0" dirty="0" smtClean="0"/>
              <a:t> método do </a:t>
            </a:r>
            <a:r>
              <a:rPr lang="pt-BR" dirty="0" smtClean="0"/>
              <a:t>momentum escapa</a:t>
            </a:r>
            <a:r>
              <a:rPr lang="pt-BR" baseline="0" dirty="0" smtClean="0"/>
              <a:t> </a:t>
            </a:r>
            <a:r>
              <a:rPr lang="pt-BR" dirty="0" smtClean="0"/>
              <a:t>de platôs muito mais rápido do que o gradiente descendente.</a:t>
            </a:r>
          </a:p>
          <a:p>
            <a:endParaRPr lang="pt-BR" dirty="0" smtClean="0"/>
          </a:p>
          <a:p>
            <a:r>
              <a:rPr lang="pt-BR" dirty="0" smtClean="0"/>
              <a:t>Momentum envolve a adição de um hiperparâmetro adicional que controla a quantidade de histórico (momentum) a ser incluído na equação de atualização dos pesos.</a:t>
            </a:r>
          </a:p>
          <a:p>
            <a:endParaRPr lang="pt-BR" dirty="0" smtClean="0"/>
          </a:p>
          <a:p>
            <a:r>
              <a:rPr lang="pt-BR" dirty="0" smtClean="0"/>
              <a:t>Um grande coeficiente</a:t>
            </a:r>
            <a:r>
              <a:rPr lang="pt-BR" baseline="0" dirty="0" smtClean="0"/>
              <a:t> de momentum </a:t>
            </a:r>
            <a:r>
              <a:rPr lang="pt-BR" dirty="0" smtClean="0"/>
              <a:t>(por exemplo, 0,9) significará que a atualização será fortemente influenciada pela atualização anterior, enquanto um modesto coeficiente</a:t>
            </a:r>
            <a:r>
              <a:rPr lang="pt-BR" baseline="0" dirty="0" smtClean="0"/>
              <a:t> de momentum </a:t>
            </a:r>
            <a:r>
              <a:rPr lang="pt-BR" dirty="0" smtClean="0"/>
              <a:t>(0.2) significará uma influência muito pequena.</a:t>
            </a:r>
          </a:p>
          <a:p>
            <a:endParaRPr lang="pt-BR" dirty="0" smtClean="0"/>
          </a:p>
          <a:p>
            <a:r>
              <a:rPr lang="pt-BR" dirty="0" smtClean="0"/>
              <a:t>o momentum é útil quando o espaço de busca é plano ou quase plano, por exemplo, gradiente zero. O momentum permite que a busca avance na mesma direção anterior</a:t>
            </a:r>
            <a:r>
              <a:rPr lang="pt-BR" baseline="0" dirty="0" smtClean="0"/>
              <a:t> à região </a:t>
            </a:r>
            <a:r>
              <a:rPr lang="pt-BR" dirty="0" smtClean="0"/>
              <a:t>plana e cruze esta região de forma rápida.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51</a:t>
            </a:fld>
            <a:endParaRPr lang="nl-BE"/>
          </a:p>
        </p:txBody>
      </p:sp>
    </p:spTree>
    <p:extLst>
      <p:ext uri="{BB962C8B-B14F-4D97-AF65-F5344CB8AC3E}">
        <p14:creationId xmlns:p14="http://schemas.microsoft.com/office/powerpoint/2010/main" val="110516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603945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“ruidosas".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422308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termo momentum aumenta para dimensões cujos gradientes apontam nas mesmas direções e reduz atualizações para dimensões cujos gradientes mudam de direção. Como resultado, temos convergência mais rápida e oscilação reduzida.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termo momentum aumenta para dimensões cujos gradientes apontam nas mesmas direções e reduz atualizações para dimensões cujos gradientes mudam de direção. Como resultado, temos convergência mais rápida e oscilação reduzida.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a:t>
                </a:r>
                <a:r>
                  <a:rPr lang="pt-BR" dirty="0" smtClean="0">
                    <a:hlinkClick r:id="rId4"/>
                  </a:rPr>
                  <a:t>sgd</a:t>
                </a:r>
                <a:endParaRPr lang="pt-BR" dirty="0" smtClean="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485948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stocastic_gradient_descent_with_momentum.ipynb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400497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baseline="0" dirty="0" smtClean="0"/>
              <a:t>AdaGrad </a:t>
            </a:r>
            <a:endParaRPr lang="pt-BR" b="1" dirty="0" smtClean="0"/>
          </a:p>
          <a:p>
            <a:pPr marL="0" indent="0">
              <a:buFont typeface="Arial" panose="020B0604020202020204" pitchFamily="34" charset="0"/>
              <a:buNone/>
            </a:pPr>
            <a:r>
              <a:rPr lang="pt-BR" dirty="0" smtClean="0"/>
              <a:t>Um dos principais benefícios do Adagrad é que ele elimina a necessidade de ajustar manualmente o</a:t>
            </a:r>
            <a:r>
              <a:rPr lang="pt-BR" baseline="0" dirty="0" smtClean="0"/>
              <a:t> passo </a:t>
            </a:r>
            <a:r>
              <a:rPr lang="pt-BR" dirty="0" smtClean="0"/>
              <a:t>de aprendizagem. Existe um passo de aprendizagem</a:t>
            </a:r>
            <a:r>
              <a:rPr lang="pt-BR" baseline="0" dirty="0" smtClean="0"/>
              <a:t> para cada peso. Ele elimina a necessidade de ajustar manualmente a taxa de aprendizagem. </a:t>
            </a:r>
            <a:r>
              <a:rPr lang="pt-BR" dirty="0" smtClean="0"/>
              <a:t>A maioria das implementações usa um valor padrão de 0.01 e o deixa assim. Uma</a:t>
            </a:r>
            <a:r>
              <a:rPr lang="pt-BR" baseline="0" dirty="0" smtClean="0"/>
              <a:t> desvantagem é que o passo de aprendizagem diminui e, eventualmente, se torna infinitesimalmente pequeno, ponto em que o algoritmo não é mais capaz de adquirir conhecimento adicional. AdaGrad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RMSprop </a:t>
            </a:r>
          </a:p>
          <a:p>
            <a:pPr marL="0" indent="0">
              <a:buFont typeface="Arial" panose="020B0604020202020204" pitchFamily="34" charset="0"/>
              <a:buNone/>
            </a:pPr>
            <a:r>
              <a:rPr lang="pt-BR" baseline="0" dirty="0" smtClean="0"/>
              <a:t>RMSprop e Adadelta foram desenvolvidos de forma independente ao mesmo tempo, decorrentes da necessidade de resolver o problema do passo de aprendizagem radicalmente decrescente do Adagrad. Implementação é muito parecido com a do AdaGrad, exceto que agora decaímos o denominador também.</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Adam </a:t>
            </a:r>
          </a:p>
          <a:p>
            <a:pPr marL="0" indent="0">
              <a:buFont typeface="Arial" panose="020B0604020202020204" pitchFamily="34" charset="0"/>
              <a:buNone/>
            </a:pPr>
            <a:r>
              <a:rPr lang="pt-BR" baseline="0" dirty="0" smtClean="0"/>
              <a:t>O Adam calcula passos de aprendizagem adaptativamente para cada peso. Suaviza o processo de pesquisa usando uma média móvel exponencialmente decrescente do gradiente para fazer atualizações nas pesos. O método calcula adaptativamente passos de aprendizagem individuais para diferentes pesos a partir de estimativas de primeiro e segundo momentos dos gradientes. Adam combina as vantagens do Adagrad e do RMSProp. Adam faz tudo o que RMSProp faz para resolver o problema de decaimento do denominador de AdaGrad.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smtClean="0"/>
              <a:t>Referências</a:t>
            </a:r>
            <a:r>
              <a:rPr lang="nl-BE" u="none" dirty="0" smtClean="0"/>
              <a:t>:</a:t>
            </a:r>
          </a:p>
          <a:p>
            <a:r>
              <a:rPr lang="nl-BE" u="none" dirty="0" smtClean="0"/>
              <a:t>[1] https://machinelearningmastery.com/learning-rate-for-deep-learning-neural-networks/</a:t>
            </a:r>
          </a:p>
          <a:p>
            <a:r>
              <a:rPr lang="nl-BE" u="none" dirty="0" smtClean="0"/>
              <a:t>[2] https://ruder.io/optimizing-gradient-descent/</a:t>
            </a:r>
          </a:p>
          <a:p>
            <a:r>
              <a:rPr lang="nl-BE" u="none" dirty="0" smtClean="0"/>
              <a:t>[3] https://towardsdatascience.com/stochastic-gradient-descent-with-momentum-a84097641a5d</a:t>
            </a:r>
          </a:p>
          <a:p>
            <a:r>
              <a:rPr lang="nl-BE" u="none" dirty="0" smtClean="0"/>
              <a:t>[4] https://machinelearningmastery.com/adam-optimization-from-scratch/</a:t>
            </a:r>
          </a:p>
          <a:p>
            <a:r>
              <a:rPr lang="nl-BE" u="none" dirty="0" smtClean="0"/>
              <a:t>[5] https://machinelearningmastery.com/adam-optimization-algorithm-for-deep-learning/</a:t>
            </a:r>
          </a:p>
          <a:p>
            <a:r>
              <a:rPr lang="nl-BE" u="none" dirty="0" smtClean="0"/>
              <a:t>[6] https://towardsdatascience.com/how-to-implement-an-adam-optimizer-from-scratch-76e7b217f1cc</a:t>
            </a:r>
          </a:p>
          <a:p>
            <a:r>
              <a:rPr lang="nl-BE" u="none" dirty="0" smtClean="0"/>
              <a:t>[7] https://towardsdatascience.com/10-gradient-descent-optimisation-algorithms-86989510b5e9</a:t>
            </a:r>
          </a:p>
          <a:p>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098648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r>
              <a:rPr lang="pt-BR" b="1" baseline="0" dirty="0" smtClean="0"/>
              <a:t>AdaGrad </a:t>
            </a:r>
            <a:endParaRPr lang="pt-BR" b="1" dirty="0" smtClean="0"/>
          </a:p>
          <a:p>
            <a:pPr marL="0" indent="0">
              <a:buFont typeface="Arial" panose="020B0604020202020204" pitchFamily="34" charset="0"/>
              <a:buNone/>
            </a:pPr>
            <a:r>
              <a:rPr lang="pt-BR" dirty="0" smtClean="0"/>
              <a:t>Um dos principais benefícios do Adagrad é que ele elimina a necessidade de ajustar manualmente o</a:t>
            </a:r>
            <a:r>
              <a:rPr lang="pt-BR" baseline="0" dirty="0" smtClean="0"/>
              <a:t> passo </a:t>
            </a:r>
            <a:r>
              <a:rPr lang="pt-BR" dirty="0" smtClean="0"/>
              <a:t>de aprendizagem. Existe um passo de aprendizagem</a:t>
            </a:r>
            <a:r>
              <a:rPr lang="pt-BR" baseline="0" dirty="0" smtClean="0"/>
              <a:t> para cada peso. Ele elimina a necessidade de ajustar manualmente a taxa de aprendizagem. </a:t>
            </a:r>
            <a:r>
              <a:rPr lang="pt-BR" dirty="0" smtClean="0"/>
              <a:t>A maioria das implementações usa um valor padrão de 0.01 e o deixa assim. Uma</a:t>
            </a:r>
            <a:r>
              <a:rPr lang="pt-BR" baseline="0" dirty="0" smtClean="0"/>
              <a:t> desvantagem é que o passo de aprendizagem diminui e, eventualmente, se torna infinitesimalmente pequeno, ponto em que o algoritmo não é mais capaz de adquirir conhecimento adicional. AdaGrad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aseline="0" dirty="0" smtClean="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RMSprop </a:t>
            </a:r>
          </a:p>
          <a:p>
            <a:pPr marL="0" indent="0">
              <a:buFont typeface="Arial" panose="020B0604020202020204" pitchFamily="34" charset="0"/>
              <a:buNone/>
            </a:pPr>
            <a:r>
              <a:rPr lang="pt-BR" baseline="0" dirty="0" smtClean="0"/>
              <a:t>RMSprop e Adadelta foram desenvolvidos de forma independente ao mesmo tempo, decorrentes da necessidade de resolver o problema do passo de aprendizagem radicalmente decrescente do Adagrad. A implementação é muito parecida com a do AdaGrad,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aseline="0" dirty="0" smtClean="0"/>
              <a:t>RMSProp usa uma média exponencialmente decrescente para descartar o histórico do passado distante para que possa convergir rapidamente após encontrar uma região convexa (formato similar ao de uma tigela), como se fosse uma instância do algoritmo AdaGrad inicializado dentro dessa tigela.</a:t>
            </a:r>
          </a:p>
          <a:p>
            <a:pPr marL="0" indent="0">
              <a:buFont typeface="Arial" panose="020B0604020202020204" pitchFamily="34" charset="0"/>
              <a:buNone/>
            </a:pPr>
            <a:endParaRPr lang="pt-BR" baseline="0" dirty="0" smtClean="0"/>
          </a:p>
          <a:p>
            <a:pPr marL="0" indent="0">
              <a:buFont typeface="Arial" panose="020B0604020202020204" pitchFamily="34" charset="0"/>
              <a:buNone/>
            </a:pPr>
            <a:r>
              <a:rPr lang="pt-BR" b="1" baseline="0" dirty="0" smtClean="0"/>
              <a:t>Adam </a:t>
            </a:r>
          </a:p>
          <a:p>
            <a:pPr marL="0" indent="0">
              <a:buFont typeface="Arial" panose="020B0604020202020204" pitchFamily="34" charset="0"/>
              <a:buNone/>
            </a:pPr>
            <a:r>
              <a:rPr lang="pt-BR" baseline="0" dirty="0" smtClean="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Adagrad e do RMSProp. Adam faz tudo o que RMSProp faz para resolver o problema de decaimento do denominador de AdaGrad.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smtClean="0"/>
              <a:t>Referências</a:t>
            </a:r>
            <a:r>
              <a:rPr lang="nl-BE" u="none" dirty="0" smtClean="0"/>
              <a:t>:</a:t>
            </a:r>
          </a:p>
          <a:p>
            <a:r>
              <a:rPr lang="nl-BE" u="none" dirty="0" smtClean="0"/>
              <a:t>[1] https://machinelearningmastery.com/learning-rate-for-deep-learning-neural-networks/</a:t>
            </a:r>
          </a:p>
          <a:p>
            <a:r>
              <a:rPr lang="nl-BE" u="none" dirty="0" smtClean="0"/>
              <a:t>[2] https://ruder.io/optimizing-gradient-descent/</a:t>
            </a:r>
          </a:p>
          <a:p>
            <a:r>
              <a:rPr lang="nl-BE" u="none" dirty="0" smtClean="0"/>
              <a:t>[3] https://towardsdatascience.com/stochastic-gradient-descent-with-momentum-a84097641a5d</a:t>
            </a:r>
          </a:p>
          <a:p>
            <a:r>
              <a:rPr lang="nl-BE" u="none" dirty="0" smtClean="0"/>
              <a:t>[4] https://machinelearningmastery.com/adam-optimization-from-scratch/</a:t>
            </a:r>
          </a:p>
          <a:p>
            <a:r>
              <a:rPr lang="nl-BE" u="none" dirty="0" smtClean="0"/>
              <a:t>[5] https://machinelearningmastery.com/adam-optimization-algorithm-for-deep-learning/</a:t>
            </a:r>
          </a:p>
          <a:p>
            <a:r>
              <a:rPr lang="nl-BE" u="none" dirty="0" smtClean="0"/>
              <a:t>[6] https://towardsdatascience.com/how-to-implement-an-adam-optimizer-from-scratch-76e7b217f1cc</a:t>
            </a:r>
          </a:p>
          <a:p>
            <a:r>
              <a:rPr lang="nl-BE" u="none" dirty="0" smtClean="0"/>
              <a:t>[7] https://towardsdatascience.com/10-gradient-descent-optimisation-algorithms-86989510b5e9</a:t>
            </a:r>
          </a:p>
          <a:p>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2934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stocastic_gradient_descent_with_adam.ipynb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058634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58</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Em geral, os algoritmos de aprendizado de máquina não apresentam bom desempenho quando as</a:t>
            </a:r>
            <a:r>
              <a:rPr lang="pt-BR" sz="1200" baseline="0" noProof="0" dirty="0" smtClean="0"/>
              <a:t> features </a:t>
            </a:r>
            <a:r>
              <a:rPr lang="pt-BR" sz="1200" noProof="0" dirty="0" smtClean="0"/>
              <a:t>têm escalas muito diferentes.</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p>
          <a:p>
            <a:endParaRPr lang="pt-BR" sz="1200" noProof="0" dirty="0" smtClean="0"/>
          </a:p>
          <a:p>
            <a:pPr algn="just"/>
            <a:r>
              <a:rPr lang="pt-BR" dirty="0" smtClean="0"/>
              <a:t>Em algumas situações, alguns </a:t>
            </a:r>
            <a:r>
              <a:rPr lang="pt-BR" b="1" dirty="0" smtClean="0"/>
              <a:t>atributos</a:t>
            </a:r>
            <a:r>
              <a:rPr lang="pt-BR" dirty="0" smtClean="0"/>
              <a:t> acabam sendo dominantes sobre os demais no sentido de que exercem grande influência sobre o </a:t>
            </a:r>
            <a:r>
              <a:rPr lang="pt-BR" b="1" i="1" dirty="0" smtClean="0"/>
              <a:t>erro</a:t>
            </a:r>
            <a:r>
              <a:rPr lang="pt-BR" dirty="0" smtClean="0"/>
              <a:t> cometido pelo modelo. </a:t>
            </a:r>
          </a:p>
          <a:p>
            <a:pPr algn="just"/>
            <a:r>
              <a:rPr lang="pt-BR" dirty="0" smtClean="0"/>
              <a:t>Isto pode ocorrer devido à grande diferença de magnitude entre os atributos.</a:t>
            </a:r>
          </a:p>
          <a:p>
            <a:pPr algn="just"/>
            <a:r>
              <a:rPr lang="pt-BR" dirty="0" smtClean="0"/>
              <a:t>Essa diferença entre as magnitudes afeta o desempenho de algoritmos de ML que utilizam métricas de distância como função de erro.</a:t>
            </a:r>
          </a:p>
          <a:p>
            <a:pPr lvl="1" algn="just">
              <a:buFont typeface="Wingdings" panose="05000000000000000000" pitchFamily="2" charset="2"/>
              <a:buChar char="§"/>
            </a:pPr>
            <a:r>
              <a:rPr lang="pt-BR" dirty="0" smtClean="0"/>
              <a:t>As diferenças entre as magnitudes dos atributos faz com que as superfícies de erro tenham formato de vale, dificultando a convergência dos algoritmos.</a:t>
            </a:r>
            <a:endParaRPr lang="pt-BR" sz="1200" noProof="0" dirty="0" smtClean="0"/>
          </a:p>
          <a:p>
            <a:endParaRPr lang="pt-BR" sz="1200" noProof="0" dirty="0" smtClean="0"/>
          </a:p>
          <a:p>
            <a:r>
              <a:rPr lang="pt-BR" sz="1200" noProof="0" dirty="0" smtClean="0"/>
              <a:t>Por exemplo, muitos algoritmos de ML calculam a distância entre dois pontos pela distância euclidiana. Se um das</a:t>
            </a:r>
            <a:r>
              <a:rPr lang="pt-BR" sz="1200" baseline="0" noProof="0" dirty="0" smtClean="0"/>
              <a:t> features </a:t>
            </a:r>
            <a:r>
              <a:rPr lang="pt-BR" sz="1200" noProof="0" dirty="0" smtClean="0"/>
              <a:t>tiver uma faixa de valores muito maior do que o</a:t>
            </a:r>
            <a:r>
              <a:rPr lang="pt-BR" sz="1200" baseline="0" noProof="0" dirty="0" smtClean="0"/>
              <a:t> de outra feature</a:t>
            </a:r>
            <a:r>
              <a:rPr lang="pt-BR" sz="1200" noProof="0" dirty="0" smtClean="0"/>
              <a:t>, o</a:t>
            </a:r>
            <a:r>
              <a:rPr lang="pt-BR" sz="1200" baseline="0" noProof="0" dirty="0" smtClean="0"/>
              <a:t> cálculo da </a:t>
            </a:r>
            <a:r>
              <a:rPr lang="pt-BR" sz="1200" noProof="0" dirty="0" smtClean="0"/>
              <a:t>distância será regido por essa</a:t>
            </a:r>
            <a:r>
              <a:rPr lang="pt-BR" sz="1200" baseline="0" noProof="0" dirty="0" smtClean="0"/>
              <a:t> feature </a:t>
            </a:r>
            <a:r>
              <a:rPr lang="pt-BR" sz="1200" noProof="0" dirty="0" smtClean="0"/>
              <a:t>em particular. Portanto, a</a:t>
            </a:r>
            <a:r>
              <a:rPr lang="pt-BR" sz="1200" baseline="0" noProof="0" dirty="0" smtClean="0"/>
              <a:t> variação </a:t>
            </a:r>
            <a:r>
              <a:rPr lang="pt-BR" sz="1200" noProof="0" dirty="0" smtClean="0"/>
              <a:t>de todos os recursos deve ser escalonada para que cada feature contribua com mesma importância na distância final.</a:t>
            </a:r>
            <a:endParaRPr lang="pt-BR" sz="1200" baseline="0" noProof="0" dirty="0" smtClean="0"/>
          </a:p>
          <a:p>
            <a:endParaRPr lang="pt-BR" sz="1200" noProof="0" dirty="0" smtClean="0"/>
          </a:p>
          <a:p>
            <a:r>
              <a:rPr lang="pt-BR" sz="1200" noProof="0" dirty="0" smtClean="0"/>
              <a:t>O escalonamento de features é uma técnica para padronizar/normalizar as</a:t>
            </a:r>
            <a:r>
              <a:rPr lang="pt-BR" sz="1200" baseline="0" noProof="0" dirty="0" smtClean="0"/>
              <a:t> features</a:t>
            </a:r>
            <a:r>
              <a:rPr lang="pt-BR" sz="1200" noProof="0" dirty="0" smtClean="0"/>
              <a:t> em um intervalo fixo. É realizada durante o pré-processamento de dados para lidar com magnitudes, valores ou unidades</a:t>
            </a:r>
            <a:r>
              <a:rPr lang="pt-BR" sz="1200" baseline="0" noProof="0" dirty="0" smtClean="0"/>
              <a:t> que tenham grandes variações de valores</a:t>
            </a:r>
            <a:r>
              <a:rPr lang="pt-BR" sz="1200" noProof="0" dirty="0" smtClean="0"/>
              <a:t>. Se o escalonamento</a:t>
            </a:r>
            <a:r>
              <a:rPr lang="pt-BR" sz="1200" baseline="0" noProof="0" dirty="0" smtClean="0"/>
              <a:t> </a:t>
            </a:r>
            <a:r>
              <a:rPr lang="pt-BR" sz="1200" noProof="0" dirty="0" smtClean="0"/>
              <a:t>não for feito, um algoritmo de aprendizado de máquina tende a</a:t>
            </a:r>
            <a:r>
              <a:rPr lang="pt-BR" sz="1200" baseline="0" noProof="0" dirty="0" smtClean="0"/>
              <a:t> dar mais importância a valores maiores </a:t>
            </a:r>
            <a:r>
              <a:rPr lang="pt-BR" sz="1200" noProof="0" dirty="0" smtClean="0"/>
              <a:t>e</a:t>
            </a:r>
            <a:r>
              <a:rPr lang="pt-BR" sz="1200" baseline="0" noProof="0" dirty="0" smtClean="0"/>
              <a:t> dar menos importância a valores menores</a:t>
            </a:r>
            <a:r>
              <a:rPr lang="pt-BR" sz="1200" noProof="0" dirty="0" smtClean="0"/>
              <a:t>, independentemente da unidade dos valores. </a:t>
            </a:r>
          </a:p>
          <a:p>
            <a:endParaRPr lang="pt-BR" sz="1200" noProof="0" dirty="0" smtClean="0"/>
          </a:p>
          <a:p>
            <a:r>
              <a:rPr lang="pt-BR" sz="1200" noProof="0" dirty="0" smtClean="0"/>
              <a:t>Por exemplo, se um algoritmo não estiver usando um método de</a:t>
            </a:r>
            <a:r>
              <a:rPr lang="pt-BR" sz="1200" baseline="0" noProof="0" dirty="0" smtClean="0"/>
              <a:t> escalonamento</a:t>
            </a:r>
            <a:r>
              <a:rPr lang="pt-BR" sz="1200" noProof="0" dirty="0" smtClean="0"/>
              <a:t>, ele poderá considerar o valor de 3000 metros maior que 5 km, mas isso não é verdade e, nesse caso, o algoritmo fornecerá previsões incorretas. Portanto, usamos o escalonamento</a:t>
            </a:r>
            <a:r>
              <a:rPr lang="pt-BR" sz="1200" baseline="0" noProof="0" dirty="0" smtClean="0"/>
              <a:t> de features </a:t>
            </a:r>
            <a:r>
              <a:rPr lang="pt-BR" sz="1200" noProof="0" dirty="0" smtClean="0"/>
              <a:t>para trazer todos os valores para as mesmas magnitudes e, assim, resolver esse problema.</a:t>
            </a:r>
          </a:p>
          <a:p>
            <a:endParaRPr lang="pt-BR" sz="1200" noProof="0" dirty="0" smtClean="0"/>
          </a:p>
          <a:p>
            <a:r>
              <a:rPr lang="pt-BR" sz="1200" noProof="0" dirty="0" smtClean="0"/>
              <a:t>Os atributos com grandes magnitudes pesam muito mais nos cálculos de distância do que os atributos com pequenas magnitudes.</a:t>
            </a:r>
          </a:p>
          <a:p>
            <a:endParaRPr lang="pt-BR" sz="1200" noProof="0" dirty="0" smtClean="0"/>
          </a:p>
          <a:p>
            <a:r>
              <a:rPr lang="pt-BR" sz="1200" b="1" noProof="0" dirty="0" smtClean="0"/>
              <a:t>Intuição</a:t>
            </a:r>
            <a:r>
              <a:rPr lang="pt-BR" sz="1200" noProof="0" dirty="0" smtClean="0"/>
              <a:t>:</a:t>
            </a:r>
          </a:p>
          <a:p>
            <a:endParaRPr lang="pt-BR" sz="1200" noProof="0" dirty="0" smtClean="0"/>
          </a:p>
          <a:p>
            <a:r>
              <a:rPr lang="pt-BR" sz="1200" noProof="0" dirty="0" smtClean="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smtClean="0"/>
          </a:p>
          <a:p>
            <a:r>
              <a:rPr lang="pt-BR" sz="1200" noProof="0" dirty="0" smtClean="0"/>
              <a:t>Outro exemplo, uma idade média de 30 anos e uma população de 40000 habitantes, são unidades diferentes e portanto 40000 habitantes não pode ser dito ser maior do que 30 anos.</a:t>
            </a:r>
          </a:p>
          <a:p>
            <a:endParaRPr lang="pt-BR" sz="1200" noProof="0" dirty="0" smtClean="0"/>
          </a:p>
          <a:p>
            <a:r>
              <a:rPr lang="pt-BR" sz="1200" noProof="0" dirty="0" smtClean="0"/>
              <a:t>O algoritmo de ML vê apenas números - alguns variando em milhares e outros em torno de dezenas e assume</a:t>
            </a:r>
            <a:r>
              <a:rPr lang="pt-BR" sz="1200" baseline="0" noProof="0" dirty="0" smtClean="0"/>
              <a:t> </a:t>
            </a:r>
            <a:r>
              <a:rPr lang="pt-BR" sz="1200" noProof="0" dirty="0" smtClean="0"/>
              <a:t>que números maiores</a:t>
            </a:r>
            <a:r>
              <a:rPr lang="pt-BR" sz="1200" baseline="0" noProof="0" dirty="0" smtClean="0"/>
              <a:t> tem maior importância</a:t>
            </a:r>
            <a:r>
              <a:rPr lang="pt-BR" sz="1200" noProof="0" dirty="0" smtClean="0"/>
              <a:t>. Portanto, valores</a:t>
            </a:r>
            <a:r>
              <a:rPr lang="pt-BR" sz="1200" baseline="0" noProof="0" dirty="0" smtClean="0"/>
              <a:t> </a:t>
            </a:r>
            <a:r>
              <a:rPr lang="pt-BR" sz="1200" noProof="0" dirty="0" smtClean="0"/>
              <a:t>maiores</a:t>
            </a:r>
            <a:r>
              <a:rPr lang="pt-BR" sz="1200" baseline="0" noProof="0" dirty="0" smtClean="0"/>
              <a:t> </a:t>
            </a:r>
            <a:r>
              <a:rPr lang="pt-BR" sz="1200" noProof="0" dirty="0" smtClean="0"/>
              <a:t>começam a desempenhar um papel mais decisivo no treinamento do modelo.</a:t>
            </a:r>
          </a:p>
          <a:p>
            <a:endParaRPr lang="pt-BR" sz="1200" noProof="0" dirty="0" smtClean="0"/>
          </a:p>
          <a:p>
            <a:r>
              <a:rPr lang="pt-BR" sz="1200" noProof="0" dirty="0" smtClean="0"/>
              <a:t>É aí que está o problema. A importância da população não é</a:t>
            </a:r>
            <a:r>
              <a:rPr lang="pt-BR" sz="1200" baseline="0" noProof="0" dirty="0" smtClean="0"/>
              <a:t> maior do que a importância da idade média, os dois valores não podem ser comparados</a:t>
            </a:r>
            <a:r>
              <a:rPr lang="pt-BR" sz="1200" noProof="0" dirty="0" smtClean="0"/>
              <a:t>. Porém, o algoritmo supõe que, desde 54000&gt; 51,7 e 130000&gt; 45,9, e</a:t>
            </a:r>
            <a:r>
              <a:rPr lang="pt-BR" sz="1200" baseline="0" noProof="0" dirty="0" smtClean="0"/>
              <a:t> </a:t>
            </a:r>
            <a:r>
              <a:rPr lang="pt-BR" sz="1200" noProof="0" dirty="0" smtClean="0"/>
              <a:t>portanto, a população é uma feature mais importante, o que é incorreto.</a:t>
            </a:r>
          </a:p>
          <a:p>
            <a:endParaRPr lang="pt-BR" sz="1200" noProof="0" dirty="0" smtClean="0"/>
          </a:p>
          <a:p>
            <a:r>
              <a:rPr lang="pt-BR" sz="1200" noProof="0" dirty="0" smtClean="0"/>
              <a:t>Esse problema ocorre com todo algoritmo que se baseia no cálculo da distância durante a fase de treinamento.</a:t>
            </a:r>
          </a:p>
          <a:p>
            <a:endParaRPr lang="pt-BR" sz="1200" noProof="0" dirty="0" smtClean="0"/>
          </a:p>
          <a:p>
            <a:r>
              <a:rPr lang="pt-BR" sz="1200" b="1" noProof="0" dirty="0" smtClean="0"/>
              <a:t>Escalonamento de </a:t>
            </a:r>
            <a:r>
              <a:rPr lang="pt-BR" sz="1200" b="1" u="sng" noProof="0" dirty="0" smtClean="0"/>
              <a:t>atributos</a:t>
            </a:r>
            <a:r>
              <a:rPr lang="pt-BR" sz="1200" b="1" noProof="0" dirty="0" smtClean="0"/>
              <a:t>/features</a:t>
            </a:r>
            <a:r>
              <a:rPr lang="pt-BR" sz="1200" noProof="0" dirty="0" smtClean="0"/>
              <a:t>:</a:t>
            </a:r>
          </a:p>
          <a:p>
            <a:endParaRPr lang="pt-BR" sz="1200" noProof="0" dirty="0" smtClean="0"/>
          </a:p>
          <a:p>
            <a:r>
              <a:rPr lang="pt-BR" sz="1200" dirty="0" smtClean="0"/>
              <a:t>Existem duas maneiras comuns de fazer com que todos os atributos tenham a mesma escala: escalonamento</a:t>
            </a:r>
            <a:r>
              <a:rPr lang="pt-BR" sz="1200" baseline="0" dirty="0" smtClean="0"/>
              <a:t> min-max (também conhecido como normalização)</a:t>
            </a:r>
            <a:r>
              <a:rPr lang="pt-BR" sz="1200" dirty="0" smtClean="0"/>
              <a:t> e a padronização.</a:t>
            </a:r>
          </a:p>
          <a:p>
            <a:pPr marL="0" indent="0">
              <a:buFont typeface="Arial" panose="020B0604020202020204" pitchFamily="34" charset="0"/>
              <a:buNone/>
            </a:pPr>
            <a:r>
              <a:rPr lang="pt-BR" sz="1200" dirty="0" smtClean="0"/>
              <a:t>Em</a:t>
            </a:r>
            <a:r>
              <a:rPr lang="pt-BR" sz="1200" baseline="0" dirty="0" smtClean="0"/>
              <a:t> alguns casos</a:t>
            </a:r>
            <a:r>
              <a:rPr lang="pt-BR" sz="1200" dirty="0" smtClean="0"/>
              <a:t>, ajuda a acelerar a</a:t>
            </a:r>
            <a:r>
              <a:rPr lang="pt-BR" sz="1200" baseline="0" dirty="0" smtClean="0"/>
              <a:t> convergência de </a:t>
            </a:r>
            <a:r>
              <a:rPr lang="pt-BR" sz="1200" dirty="0" smtClean="0"/>
              <a:t>um algoritmo,</a:t>
            </a:r>
            <a:r>
              <a:rPr lang="pt-BR" sz="1200" baseline="0" dirty="0" smtClean="0"/>
              <a:t> como por exemplo, o gradiente descendente.</a:t>
            </a:r>
          </a:p>
          <a:p>
            <a:pPr marL="0" indent="0">
              <a:buFont typeface="Arial" panose="020B0604020202020204" pitchFamily="34" charset="0"/>
              <a:buNone/>
            </a:pPr>
            <a:r>
              <a:rPr lang="pt-BR" sz="1200" baseline="0" dirty="0" smtClean="0"/>
              <a:t>É aplicado durante pré-processamento dos exemplos de treinamento (i.e., features).</a:t>
            </a:r>
            <a:endParaRPr lang="nl-BE" sz="1200" dirty="0" smtClean="0"/>
          </a:p>
          <a:p>
            <a:endParaRPr lang="pt-BR" sz="1200" noProof="0" dirty="0" smtClean="0"/>
          </a:p>
          <a:p>
            <a:r>
              <a:rPr lang="pt-BR" sz="1200" b="1" noProof="0" dirty="0" smtClean="0"/>
              <a:t>Vantagens</a:t>
            </a:r>
            <a:r>
              <a:rPr lang="pt-BR" sz="1200" noProof="0" dirty="0" smtClean="0"/>
              <a:t>:</a:t>
            </a:r>
          </a:p>
          <a:p>
            <a:endParaRPr lang="pt-BR" sz="1200" noProof="0" dirty="0" smtClean="0"/>
          </a:p>
          <a:p>
            <a:pPr marL="171450" indent="-171450">
              <a:buFont typeface="Arial" panose="020B0604020202020204" pitchFamily="34" charset="0"/>
              <a:buChar char="•"/>
            </a:pPr>
            <a:r>
              <a:rPr lang="pt-BR" sz="1200" noProof="0" dirty="0" smtClean="0"/>
              <a:t>Possibilita comparar o peso/influência de cada feature no modelo.</a:t>
            </a:r>
          </a:p>
          <a:p>
            <a:pPr marL="171450" indent="-171450">
              <a:buFont typeface="Arial" panose="020B0604020202020204" pitchFamily="34" charset="0"/>
              <a:buChar char="•"/>
            </a:pPr>
            <a:r>
              <a:rPr lang="pt-BR" sz="1200" noProof="0" dirty="0" smtClean="0"/>
              <a:t>Melhora o desempenho e a estabilidade do treinamento do modelo.</a:t>
            </a:r>
          </a:p>
          <a:p>
            <a:endParaRPr lang="pt-BR" sz="1200"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3344292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Referências:</a:t>
            </a:r>
          </a:p>
          <a:p>
            <a:r>
              <a:rPr lang="pt-BR" dirty="0" smtClean="0"/>
              <a:t>[1]</a:t>
            </a:r>
            <a:r>
              <a:rPr lang="pt-BR" baseline="0" dirty="0" smtClean="0"/>
              <a:t> https://www.atoti.io/when-to-perform-a-feature-scaling/</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4262881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o </a:t>
                </a:r>
                <a:r>
                  <a:rPr lang="pt-BR" b="1" dirty="0" smtClean="0"/>
                  <a:t>coeficiente linear</a:t>
                </a:r>
                <a:r>
                  <a:rPr lang="pt-BR" dirty="0" smtClean="0"/>
                  <a:t>, ou seja, </a:t>
                </a:r>
                <a:r>
                  <a:rPr lang="pt-BR" sz="1200" b="0" i="0" kern="1200" dirty="0" smtClean="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smtClean="0">
                    <a:solidFill>
                      <a:schemeClr val="tx1"/>
                    </a:solidFill>
                    <a:effectLst/>
                    <a:latin typeface="+mn-lt"/>
                    <a:ea typeface="+mn-ea"/>
                    <a:cs typeface="+mn-cs"/>
                  </a:rPr>
                  <a:t> para o ponto em que a reta intercepta o eixo y, ou seja, o eixo das ordenadas.</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ea typeface="Cambria Math" panose="02040503050406030204" pitchFamily="18" charset="0"/>
                  </a:rPr>
                  <a:t>𝑎</a:t>
                </a:r>
                <a:r>
                  <a:rPr lang="pt-BR" i="0" smtClean="0">
                    <a:latin typeface="Cambria Math" panose="02040503050406030204" pitchFamily="18" charset="0"/>
                    <a:ea typeface="Cambria Math" panose="02040503050406030204" pitchFamily="18" charset="0"/>
                  </a:rPr>
                  <a:t>_</a:t>
                </a:r>
                <a:r>
                  <a:rPr lang="pt-BR" i="0">
                    <a:latin typeface="Cambria Math" panose="02040503050406030204" pitchFamily="18" charset="0"/>
                    <a:ea typeface="Cambria Math" panose="02040503050406030204" pitchFamily="18" charset="0"/>
                  </a:rPr>
                  <a:t>0</a:t>
                </a:r>
                <a:r>
                  <a:rPr lang="pt-BR" dirty="0" smtClean="0"/>
                  <a:t> é o coeficiente linear, ou seja, </a:t>
                </a:r>
                <a:r>
                  <a:rPr lang="pt-BR" sz="1200" b="0" i="0" kern="1200" dirty="0" smtClean="0">
                    <a:solidFill>
                      <a:schemeClr val="tx1"/>
                    </a:solidFill>
                    <a:effectLst/>
                    <a:latin typeface="+mn-lt"/>
                    <a:ea typeface="+mn-ea"/>
                    <a:cs typeface="+mn-cs"/>
                  </a:rPr>
                  <a:t>é o valor de </a:t>
                </a:r>
                <a:r>
                  <a:rPr lang="pt-BR" i="0" smtClean="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smtClean="0">
                    <a:solidFill>
                      <a:schemeClr val="tx1"/>
                    </a:solidFill>
                    <a:effectLst/>
                    <a:latin typeface="+mn-lt"/>
                    <a:ea typeface="+mn-ea"/>
                    <a:cs typeface="+mn-cs"/>
                  </a:rPr>
                  <a:t> para o ponto em que a reta intercepta o eixo y.</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6487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406098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41496520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28519691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 o gradiente no ponto de mínimo é igual a zero pois a 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68</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75</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4816859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78</a:t>
            </a:fld>
            <a:endParaRPr lang="nl-BE"/>
          </a:p>
        </p:txBody>
      </p:sp>
    </p:spTree>
    <p:extLst>
      <p:ext uri="{BB962C8B-B14F-4D97-AF65-F5344CB8AC3E}">
        <p14:creationId xmlns:p14="http://schemas.microsoft.com/office/powerpoint/2010/main" val="2779782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80</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84</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mínimo é encontrado através do método</a:t>
            </a:r>
            <a:r>
              <a:rPr lang="pt-BR" baseline="0" dirty="0" smtClean="0"/>
              <a:t> </a:t>
            </a:r>
            <a:r>
              <a:rPr lang="pt-BR" dirty="0" smtClean="0"/>
              <a:t>dos </a:t>
            </a:r>
            <a:r>
              <a:rPr lang="pt-BR" b="1" dirty="0" smtClean="0"/>
              <a:t>mínimos quadrados</a:t>
            </a:r>
            <a:r>
              <a:rPr lang="pt-BR" dirty="0" smtClean="0"/>
              <a:t>.</a:t>
            </a:r>
          </a:p>
          <a:p>
            <a:endParaRPr lang="pt-BR" dirty="0" smtClean="0"/>
          </a:p>
          <a:p>
            <a:r>
              <a:rPr lang="pt-BR" dirty="0" smtClean="0"/>
              <a:t>Uma derivada basicamente encontra a inclinação de uma função. A inclinação é nula nos mínimos e máximos de uma função. Se a inclinação é nula e a segunda derivada é</a:t>
            </a:r>
            <a:r>
              <a:rPr lang="pt-BR" baseline="0" dirty="0" smtClean="0"/>
              <a:t> menor do que zero, então este é um máximo local, por outro lado, se a derivada segunda for positiva, então, este é um mínimo local.</a:t>
            </a:r>
          </a:p>
          <a:p>
            <a:endParaRPr lang="pt-BR" baseline="0" dirty="0" smtClean="0"/>
          </a:p>
          <a:p>
            <a:r>
              <a:rPr lang="pt-BR" b="1" baseline="0" dirty="0" smtClean="0"/>
              <a:t>Posto de uma matriz</a:t>
            </a:r>
            <a:r>
              <a:rPr lang="pt-BR" baseline="0" dirty="0" smtClean="0"/>
              <a:t>: corresponde ao número de linhas ou colunas linearmente independentes da matriz.</a:t>
            </a:r>
          </a:p>
          <a:p>
            <a:endParaRPr lang="pt-BR" baseline="0" dirty="0" smtClean="0"/>
          </a:p>
          <a:p>
            <a:r>
              <a:rPr lang="pt-BR" dirty="0" smtClean="0"/>
              <a:t>Se A é uma matriz quadrada (ou seja, m = n), então A é invertível se e somente se A tiver posto igual</a:t>
            </a:r>
            <a:r>
              <a:rPr lang="pt-BR" baseline="0" dirty="0" smtClean="0"/>
              <a:t> a</a:t>
            </a:r>
            <a:r>
              <a:rPr lang="pt-BR" dirty="0" smtClean="0"/>
              <a:t> n (ou seja, A tiver posto completo).</a:t>
            </a:r>
          </a:p>
          <a:p>
            <a:endParaRPr lang="pt-BR" dirty="0" smtClean="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existe</a:t>
            </a:r>
            <a:r>
              <a:rPr lang="pt-BR" baseline="0" dirty="0" smtClean="0"/>
              <a:t> um número igual ou maior de </a:t>
            </a:r>
            <a:r>
              <a:rPr lang="pt-BR" dirty="0" smtClean="0"/>
              <a:t>equações (pares x e y) que incógnitas (valores do</a:t>
            </a:r>
            <a:r>
              <a:rPr lang="pt-BR" baseline="0" dirty="0" smtClean="0"/>
              <a:t> vetor 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71545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posto diz quantas linhas ou colunas são "únicas“, ou seja, não são compostas por outras linhas.</a:t>
            </a:r>
          </a:p>
          <a:p>
            <a:endParaRPr lang="pt-BR" dirty="0" smtClean="0"/>
          </a:p>
          <a:p>
            <a:r>
              <a:rPr lang="pt-BR" dirty="0" smtClean="0"/>
              <a:t>O </a:t>
            </a:r>
            <a:r>
              <a:rPr lang="pt-BR" dirty="0"/>
              <a:t>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smtClean="0"/>
              <a:t>O método</a:t>
            </a:r>
            <a:r>
              <a:rPr lang="pt-BR" baseline="0" dirty="0" smtClean="0"/>
              <a:t> dos mínimos quadrados só funciona para </a:t>
            </a:r>
            <a:r>
              <a:rPr lang="pt-BR" dirty="0" smtClean="0"/>
              <a:t>sistemas</a:t>
            </a:r>
            <a:r>
              <a:rPr lang="pt-BR" baseline="0" dirty="0" smtClean="0"/>
              <a:t> (</a:t>
            </a:r>
            <a:r>
              <a:rPr lang="pt-BR" dirty="0" smtClean="0"/>
              <a:t>sobre)determinados,</a:t>
            </a:r>
            <a:r>
              <a:rPr lang="pt-BR" baseline="0" dirty="0" smtClean="0"/>
              <a:t> ou seja, </a:t>
            </a:r>
            <a:r>
              <a:rPr lang="pt-BR" dirty="0" smtClean="0"/>
              <a:t>conjuntos de equações nas quais existe</a:t>
            </a:r>
            <a:r>
              <a:rPr lang="pt-BR" baseline="0" dirty="0" smtClean="0"/>
              <a:t> um número igual ou maior de </a:t>
            </a:r>
            <a:r>
              <a:rPr lang="pt-BR" dirty="0" smtClean="0"/>
              <a:t>equações (pares x e y) que incógnitas (valores do</a:t>
            </a:r>
            <a:r>
              <a:rPr lang="pt-BR" baseline="0" dirty="0" smtClean="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994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28/10/2021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28/10/2021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28/10/2021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28/10/2021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28/10/2021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28/10/2021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28/10/2021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28/10/2021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28/10/2021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03.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92.png"/><Relationship Id="rId17" Type="http://schemas.openxmlformats.org/officeDocument/2006/relationships/image" Target="../media/image441.png"/><Relationship Id="rId2" Type="http://schemas.openxmlformats.org/officeDocument/2006/relationships/notesSlide" Target="../notesSlides/notesSlide15.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82.png"/><Relationship Id="rId5" Type="http://schemas.openxmlformats.org/officeDocument/2006/relationships/image" Target="../media/image39.png"/><Relationship Id="rId15" Type="http://schemas.openxmlformats.org/officeDocument/2006/relationships/image" Target="../media/image44.png"/><Relationship Id="rId10" Type="http://schemas.openxmlformats.org/officeDocument/2006/relationships/image" Target="../media/image371.png"/><Relationship Id="rId4" Type="http://schemas.openxmlformats.org/officeDocument/2006/relationships/image" Target="../media/image38.png"/><Relationship Id="rId9" Type="http://schemas.openxmlformats.org/officeDocument/2006/relationships/image" Target="../media/image361.pn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0.png"/></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0.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emf"/></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png"/><Relationship Id="rId7"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7.png"/><Relationship Id="rId5" Type="http://schemas.openxmlformats.org/officeDocument/2006/relationships/image" Target="../media/image92.png"/><Relationship Id="rId10" Type="http://schemas.openxmlformats.org/officeDocument/2006/relationships/image" Target="../media/image16.png"/><Relationship Id="rId4" Type="http://schemas.openxmlformats.org/officeDocument/2006/relationships/image" Target="../media/image91.png"/><Relationship Id="rId9" Type="http://schemas.openxmlformats.org/officeDocument/2006/relationships/image" Target="../media/image150.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81.png"/><Relationship Id="rId5" Type="http://schemas.openxmlformats.org/officeDocument/2006/relationships/image" Target="../media/image111.png"/><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393.png"/><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403.png"/><Relationship Id="rId9"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21.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13" Type="http://schemas.openxmlformats.org/officeDocument/2006/relationships/image" Target="../media/image127.png"/><Relationship Id="rId3" Type="http://schemas.openxmlformats.org/officeDocument/2006/relationships/image" Target="../media/image124.png"/><Relationship Id="rId12" Type="http://schemas.openxmlformats.org/officeDocument/2006/relationships/image" Target="../media/image126.png"/><Relationship Id="rId2" Type="http://schemas.openxmlformats.org/officeDocument/2006/relationships/notesSlide" Target="../notesSlides/notesSlide52.xml"/><Relationship Id="rId16" Type="http://schemas.openxmlformats.org/officeDocument/2006/relationships/image" Target="../media/image130.png"/><Relationship Id="rId1" Type="http://schemas.openxmlformats.org/officeDocument/2006/relationships/slideLayout" Target="../slideLayouts/slideLayout2.xml"/><Relationship Id="rId11" Type="http://schemas.openxmlformats.org/officeDocument/2006/relationships/image" Target="../media/image125.png"/><Relationship Id="rId15" Type="http://schemas.openxmlformats.org/officeDocument/2006/relationships/image" Target="../media/image129.png"/><Relationship Id="rId10" Type="http://schemas.openxmlformats.org/officeDocument/2006/relationships/image" Target="../media/image1160.png"/><Relationship Id="rId4" Type="http://schemas.openxmlformats.org/officeDocument/2006/relationships/hyperlink" Target="https://mybinder.org/v2/gh/zz4fap/t319_aprendizado_de_maquina/main?filepath=notebooks/regression/gd_versions/stocastic_gradient_descent_with_momentum.ipynb" TargetMode="External"/><Relationship Id="rId9" Type="http://schemas.openxmlformats.org/officeDocument/2006/relationships/image" Target="../media/image1000.png"/><Relationship Id="rId14" Type="http://schemas.openxmlformats.org/officeDocument/2006/relationships/image" Target="../media/image1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3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24.png"/><Relationship Id="rId7"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341.png"/><Relationship Id="rId5" Type="http://schemas.openxmlformats.org/officeDocument/2006/relationships/image" Target="../media/image136.png"/><Relationship Id="rId10" Type="http://schemas.openxmlformats.org/officeDocument/2006/relationships/image" Target="../media/image1331.png"/><Relationship Id="rId4" Type="http://schemas.openxmlformats.org/officeDocument/2006/relationships/image" Target="../media/image135.png"/><Relationship Id="rId9" Type="http://schemas.openxmlformats.org/officeDocument/2006/relationships/image" Target="../media/image141.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48.emf"/></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0.emf"/><Relationship Id="rId4" Type="http://schemas.openxmlformats.org/officeDocument/2006/relationships/image" Target="../media/image149.emf"/></Relationships>
</file>

<file path=ppt/slides/_rels/slide6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52.emf"/></Relationships>
</file>

<file path=ppt/slides/_rels/slide6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571.png"/><Relationship Id="rId13" Type="http://schemas.openxmlformats.org/officeDocument/2006/relationships/image" Target="../media/image158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74.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76.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79.xml.rels><?xml version="1.0" encoding="UTF-8" standalone="yes"?>
<Relationships xmlns="http://schemas.openxmlformats.org/package/2006/relationships"><Relationship Id="rId8" Type="http://schemas.openxmlformats.org/officeDocument/2006/relationships/image" Target="../media/image1560.png"/><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 Id="rId9" Type="http://schemas.openxmlformats.org/officeDocument/2006/relationships/image" Target="../media/image157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8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82.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83.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70.png"/><Relationship Id="rId4" Type="http://schemas.openxmlformats.org/officeDocument/2006/relationships/image" Target="../media/image1360.png"/></Relationships>
</file>

<file path=ppt/slides/_rels/slide84.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Machine Learning:</a:t>
            </a:r>
            <a:r>
              <a:rPr lang="pt-BR" dirty="0"/>
              <a:t/>
            </a:r>
            <a:br>
              <a:rPr lang="pt-BR" dirty="0"/>
            </a:br>
            <a:r>
              <a:rPr lang="pt-BR" b="1" i="1" dirty="0"/>
              <a:t>Regressão </a:t>
            </a:r>
            <a:r>
              <a:rPr lang="pt-BR" b="1" i="1" dirty="0" smtClean="0"/>
              <a:t>Linear</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8635" cy="5032376"/>
              </a:xfrm>
            </p:spPr>
            <p:txBody>
              <a:bodyPr>
                <a:normAutofit lnSpcReduction="10000"/>
              </a:bodyPr>
              <a:lstStyle/>
              <a:p>
                <a:pPr marL="0" indent="0">
                  <a:buNone/>
                </a:pPr>
                <a:r>
                  <a:rPr lang="pt-BR" b="1" dirty="0" smtClean="0"/>
                  <a:t>Observações</a:t>
                </a:r>
                <a:r>
                  <a:rPr lang="pt-BR" dirty="0" smtClean="0"/>
                  <a:t>:</a:t>
                </a:r>
              </a:p>
              <a:p>
                <a:pPr marL="514350" indent="-514350">
                  <a:buFont typeface="+mj-lt"/>
                  <a:buAutoNum type="arabicPeriod"/>
                </a:pPr>
                <a:r>
                  <a:rPr lang="pt-BR" dirty="0" smtClean="0"/>
                  <a:t>O </a:t>
                </a:r>
                <a:r>
                  <a:rPr lang="pt-BR" dirty="0"/>
                  <a:t>método encontra uma </a:t>
                </a:r>
                <a:r>
                  <a:rPr lang="pt-BR" b="1" i="1" dirty="0"/>
                  <a:t>solução única</a:t>
                </a:r>
                <a:r>
                  <a:rPr lang="pt-BR" dirty="0"/>
                  <a:t> se e somente se a matriz </a:t>
                </a:r>
                <a:r>
                  <a:rPr lang="pt-BR" dirty="0" smtClean="0"/>
                  <a:t>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smtClean="0"/>
                  <a:t>,</a:t>
                </a:r>
                <a:r>
                  <a:rPr lang="pt-BR" dirty="0"/>
                  <a:t> for </a:t>
                </a:r>
                <a:r>
                  <a:rPr lang="pt-BR" b="1" i="1" dirty="0"/>
                  <a:t>invertível</a:t>
                </a:r>
                <a:r>
                  <a:rPr lang="pt-BR" dirty="0"/>
                  <a:t> </a:t>
                </a:r>
                <a:r>
                  <a:rPr lang="pt-BR" dirty="0" smtClean="0"/>
                  <a:t>(se ela for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smtClean="0"/>
                  <a:t>.</a:t>
                </a:r>
              </a:p>
              <a:p>
                <a:pPr marL="514350" indent="-514350">
                  <a:buFont typeface="+mj-lt"/>
                  <a:buAutoNum type="arabicPeriod"/>
                </a:pPr>
                <a:r>
                  <a:rPr lang="pt-BR" dirty="0" smtClean="0"/>
                  <a:t>O </a:t>
                </a:r>
                <a:r>
                  <a:rPr lang="pt-BR" dirty="0"/>
                  <a:t>método só funciona para sistemas </a:t>
                </a:r>
                <a:r>
                  <a:rPr lang="pt-BR" b="1" i="1" dirty="0" smtClean="0"/>
                  <a:t>determinados</a:t>
                </a:r>
                <a:r>
                  <a:rPr lang="pt-BR" dirty="0" smtClean="0"/>
                  <a:t> ou </a:t>
                </a:r>
                <a:r>
                  <a:rPr lang="pt-BR" b="1" i="1" dirty="0" smtClean="0"/>
                  <a:t>sobredeterminados</a:t>
                </a:r>
                <a:r>
                  <a:rPr lang="pt-BR" dirty="0" smtClean="0"/>
                  <a:t>, </a:t>
                </a:r>
                <a:r>
                  <a:rPr lang="pt-BR" dirty="0"/>
                  <a:t>ou seja, </a:t>
                </a:r>
                <a:r>
                  <a:rPr lang="pt-BR" dirty="0" smtClean="0"/>
                  <a:t>quando o número de equações </a:t>
                </a:r>
                <a:r>
                  <a:rPr lang="pt-BR" dirty="0"/>
                  <a:t>(i.e.,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dirty="0" smtClean="0"/>
                  <a:t>é igual ou maior do </a:t>
                </a:r>
                <a:r>
                  <a:rPr lang="pt-BR" dirty="0"/>
                  <a:t>que </a:t>
                </a:r>
                <a:r>
                  <a:rPr lang="pt-BR" dirty="0" smtClean="0"/>
                  <a:t>o número de incógnitas </a:t>
                </a:r>
                <a:r>
                  <a:rPr lang="pt-BR" dirty="0"/>
                  <a:t>(i.e., pesos), </a:t>
                </a:r>
                <a:r>
                  <a:rPr lang="pt-BR" dirty="0" smtClean="0"/>
                  <a:t>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endParaRPr lang="pt-BR" dirty="0" smtClean="0"/>
              </a:p>
              <a:p>
                <a:pPr marL="514350" indent="-514350">
                  <a:buFont typeface="+mj-lt"/>
                  <a:buAutoNum type="arabicPeriod"/>
                </a:pPr>
                <a:r>
                  <a:rPr lang="pt-BR" dirty="0" smtClean="0"/>
                  <a:t>Para </a:t>
                </a:r>
                <a:r>
                  <a:rPr lang="pt-BR" dirty="0"/>
                  <a:t>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smtClean="0"/>
                  <a:t>e, portanto, </a:t>
                </a:r>
                <a:r>
                  <a:rPr lang="pt-BR" dirty="0"/>
                  <a:t>é </a:t>
                </a:r>
                <a:r>
                  <a:rPr lang="pt-BR" b="1" i="1" dirty="0" smtClean="0"/>
                  <a:t>singular</a:t>
                </a:r>
                <a:r>
                  <a:rPr lang="pt-BR" dirty="0" smtClean="0"/>
                  <a:t> (ou seja,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a:t>
                </a:r>
                <a:r>
                  <a:rPr lang="pt-BR" dirty="0" smtClean="0"/>
                  <a:t>não tem uma inversa). </a:t>
                </a:r>
                <a:r>
                  <a:rPr lang="pt-BR" dirty="0"/>
                  <a:t>Neste caso, não existe solução ou ela não é única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8635" cy="5032376"/>
              </a:xfrm>
              <a:blipFill rotWithShape="0">
                <a:blip r:embed="rId3"/>
                <a:stretch>
                  <a:fillRect l="-1097" t="-2663" r="-878"/>
                </a:stretch>
              </a:blipFill>
            </p:spPr>
            <p:txBody>
              <a:bodyPr/>
              <a:lstStyle/>
              <a:p>
                <a:r>
                  <a:rPr lang="pt-BR">
                    <a:noFill/>
                  </a:rPr>
                  <a:t> </a:t>
                </a:r>
              </a:p>
            </p:txBody>
          </p:sp>
        </mc:Fallback>
      </mc:AlternateContent>
    </p:spTree>
    <p:extLst>
      <p:ext uri="{BB962C8B-B14F-4D97-AF65-F5344CB8AC3E}">
        <p14:creationId xmlns:p14="http://schemas.microsoft.com/office/powerpoint/2010/main" val="399435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085322"/>
              </a:xfrm>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085322"/>
              </a:xfrm>
              <a:blipFill rotWithShape="0">
                <a:blip r:embed="rId3"/>
                <a:stretch>
                  <a:fillRect l="-2377" b="-95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690688"/>
                <a:ext cx="9285459" cy="5167312"/>
              </a:xfrm>
            </p:spPr>
            <p:txBody>
              <a:bodyPr>
                <a:normAutofit lnSpcReduction="10000"/>
              </a:bodyPr>
              <a:lstStyle/>
              <a:p>
                <a:pPr marL="0" indent="0">
                  <a:buNone/>
                </a:pPr>
                <a:r>
                  <a:rPr lang="pt-BR" dirty="0" smtClean="0"/>
                  <a:t>Algumas causas para a </a:t>
                </a:r>
                <a:r>
                  <a:rPr lang="pt-BR" b="1" i="1" dirty="0" smtClean="0"/>
                  <a:t>singularidade</a:t>
                </a:r>
                <a:r>
                  <a:rPr lang="pt-BR" dirty="0" smtClean="0"/>
                  <a:t>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r>
                  <a:rPr lang="pt-BR" dirty="0" smtClean="0"/>
                  <a:t>são:</a:t>
                </a:r>
              </a:p>
              <a:p>
                <a:r>
                  <a:rPr lang="pt-BR" dirty="0" smtClean="0"/>
                  <a:t>Atributos, </a:t>
                </a:r>
                <a14:m>
                  <m:oMath xmlns:m="http://schemas.openxmlformats.org/officeDocument/2006/math">
                    <m:r>
                      <a:rPr lang="pt-BR" b="1" i="1" smtClean="0">
                        <a:latin typeface="Cambria Math" panose="02040503050406030204" pitchFamily="18" charset="0"/>
                      </a:rPr>
                      <m:t>𝒙</m:t>
                    </m:r>
                  </m:oMath>
                </a14:m>
                <a:r>
                  <a:rPr lang="pt-BR" dirty="0"/>
                  <a:t>, redundantes: pelo menos um </a:t>
                </a:r>
                <a:r>
                  <a:rPr lang="pt-BR" dirty="0" smtClean="0"/>
                  <a:t>dos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a:t>
                </a:r>
                <a:r>
                  <a:rPr lang="pt-BR" dirty="0" smtClean="0"/>
                  <a:t>um dos atributos </a:t>
                </a:r>
                <a:r>
                  <a:rPr lang="pt-BR" dirty="0"/>
                  <a:t>que são linearmente dependentes.</a:t>
                </a:r>
              </a:p>
              <a:p>
                <a:pPr lvl="2">
                  <a:buFont typeface="Wingdings" panose="05000000000000000000" pitchFamily="2" charset="2"/>
                  <a:buChar char="q"/>
                </a:pPr>
                <a:r>
                  <a:rPr lang="pt-BR" b="1" dirty="0"/>
                  <a:t>Técnicas</a:t>
                </a:r>
                <a:r>
                  <a:rPr lang="pt-BR" dirty="0"/>
                  <a:t>: seleção de </a:t>
                </a:r>
                <a:r>
                  <a:rPr lang="pt-BR" dirty="0" smtClean="0"/>
                  <a:t>atributos (LASSO) </a:t>
                </a:r>
                <a:r>
                  <a:rPr lang="pt-BR" dirty="0"/>
                  <a:t>e</a:t>
                </a:r>
                <a:r>
                  <a:rPr lang="pt-BR" dirty="0" smtClean="0"/>
                  <a:t> </a:t>
                </a:r>
                <a:r>
                  <a:rPr lang="pt-BR" dirty="0"/>
                  <a:t>redução de dimensionalidade (PCA).</a:t>
                </a:r>
              </a:p>
              <a:p>
                <a:r>
                  <a:rPr lang="pt-BR" dirty="0"/>
                  <a:t>Número de </a:t>
                </a:r>
                <a:r>
                  <a:rPr lang="pt-BR" dirty="0" smtClean="0"/>
                  <a:t>pesos </a:t>
                </a:r>
                <a14:m>
                  <m:oMath xmlns:m="http://schemas.openxmlformats.org/officeDocument/2006/math">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0" i="0" smtClean="0">
                        <a:latin typeface="Cambria Math" panose="02040503050406030204" pitchFamily="18" charset="0"/>
                        <a:ea typeface="Cambria Math" panose="02040503050406030204" pitchFamily="18" charset="0"/>
                      </a:rPr>
                      <m:t>}</m:t>
                    </m:r>
                  </m:oMath>
                </a14:m>
                <a:r>
                  <a:rPr lang="pt-BR" dirty="0"/>
                  <a:t> maior do que o de </a:t>
                </a:r>
                <a:r>
                  <a:rPr lang="pt-BR" dirty="0" smtClean="0"/>
                  <a:t>observações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smtClean="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dirty="0" smtClean="0"/>
                  <a:t>, </a:t>
                </a:r>
                <a:r>
                  <a:rPr lang="pt-BR" dirty="0"/>
                  <a:t>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+1&gt;</m:t>
                    </m:r>
                    <m:r>
                      <a:rPr lang="pt-BR" b="0" i="1" smtClean="0">
                        <a:latin typeface="Cambria Math" panose="02040503050406030204" pitchFamily="18" charset="0"/>
                      </a:rPr>
                      <m:t>𝑁</m:t>
                    </m:r>
                  </m:oMath>
                </a14:m>
                <a:r>
                  <a:rPr lang="pt-BR" dirty="0" smtClean="0"/>
                  <a:t>:</a:t>
                </a:r>
                <a:endParaRPr lang="pt-BR" dirty="0"/>
              </a:p>
              <a:p>
                <a:pPr lvl="1">
                  <a:buFont typeface="Courier New" panose="02070309020205020404" pitchFamily="49" charset="0"/>
                  <a:buChar char="o"/>
                </a:pPr>
                <a:r>
                  <a:rPr lang="pt-BR" dirty="0" smtClean="0"/>
                  <a:t>Este é um </a:t>
                </a:r>
                <a:r>
                  <a:rPr lang="pt-BR" b="1" i="1" dirty="0" smtClean="0"/>
                  <a:t>sistema subdeterminado</a:t>
                </a:r>
                <a:r>
                  <a:rPr lang="pt-BR" dirty="0" smtClean="0"/>
                  <a:t>, ou seja, não existe solução </a:t>
                </a:r>
                <a:r>
                  <a:rPr lang="pt-BR" dirty="0"/>
                  <a:t>ou existe um número infinito delas (Ex.: quantos </a:t>
                </a:r>
                <a:r>
                  <a:rPr lang="pt-BR" dirty="0" smtClean="0"/>
                  <a:t>planos 2D podem </a:t>
                </a:r>
                <a:r>
                  <a:rPr lang="pt-BR" dirty="0"/>
                  <a:t>passar por uma reta, 1D?).</a:t>
                </a:r>
              </a:p>
              <a:p>
                <a:pPr lvl="1">
                  <a:buFont typeface="Courier New" panose="02070309020205020404" pitchFamily="49" charset="0"/>
                  <a:buChar char="o"/>
                </a:pPr>
                <a:r>
                  <a:rPr lang="pt-BR" b="1" dirty="0"/>
                  <a:t>Solução</a:t>
                </a:r>
                <a:r>
                  <a:rPr lang="pt-BR" dirty="0"/>
                  <a:t>: coletar mais exemplos, remover </a:t>
                </a:r>
                <a:r>
                  <a:rPr lang="pt-BR" dirty="0" smtClean="0"/>
                  <a:t>atributos ou </a:t>
                </a:r>
                <a:r>
                  <a:rPr lang="pt-BR" dirty="0"/>
                  <a:t>replicar exemplos adicionando </a:t>
                </a:r>
                <a:r>
                  <a:rPr lang="pt-BR" dirty="0" smtClean="0"/>
                  <a:t>ruído a eles.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690688"/>
                <a:ext cx="9285459" cy="5167312"/>
              </a:xfrm>
              <a:blipFill rotWithShape="0">
                <a:blip r:embed="rId4"/>
                <a:stretch>
                  <a:fillRect l="-1379" t="-2594" r="-525"/>
                </a:stretch>
              </a:blipFill>
            </p:spPr>
            <p:txBody>
              <a:bodyPr/>
              <a:lstStyle/>
              <a:p>
                <a:r>
                  <a:rPr lang="pt-BR">
                    <a:noFill/>
                  </a:rPr>
                  <a:t> </a:t>
                </a:r>
              </a:p>
            </p:txBody>
          </p:sp>
        </mc:Fallback>
      </mc:AlternateContent>
      <p:pic>
        <p:nvPicPr>
          <p:cNvPr id="1028" name="Picture 4" descr="https://jaredantrobus.com/teaching/2015/Summer/MA162/2.1_3.png"/>
          <p:cNvPicPr>
            <a:picLocks noChangeAspect="1" noChangeArrowheads="1"/>
          </p:cNvPicPr>
          <p:nvPr/>
        </p:nvPicPr>
        <p:blipFill rotWithShape="1">
          <a:blip r:embed="rId5">
            <a:extLst>
              <a:ext uri="{28A0092B-C50C-407E-A947-70E740481C1C}">
                <a14:useLocalDpi xmlns:a14="http://schemas.microsoft.com/office/drawing/2010/main" val="0"/>
              </a:ext>
            </a:extLst>
          </a:blip>
          <a:srcRect l="8345" t="12590" r="11551" b="12067"/>
          <a:stretch/>
        </p:blipFill>
        <p:spPr bwMode="auto">
          <a:xfrm>
            <a:off x="10230276" y="4584700"/>
            <a:ext cx="1765500" cy="17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57978" y="6365656"/>
            <a:ext cx="1990160" cy="461665"/>
          </a:xfrm>
          <a:prstGeom prst="rect">
            <a:avLst/>
          </a:prstGeom>
          <a:noFill/>
        </p:spPr>
        <p:txBody>
          <a:bodyPr wrap="square" rtlCol="0">
            <a:spAutoFit/>
          </a:bodyPr>
          <a:lstStyle/>
          <a:p>
            <a:pPr algn="ctr"/>
            <a:r>
              <a:rPr lang="pt-BR" sz="1200" dirty="0" smtClean="0"/>
              <a:t>Sistema com infinitas soluções</a:t>
            </a:r>
            <a:endParaRPr lang="pt-BR" sz="1200" dirty="0"/>
          </a:p>
        </p:txBody>
      </p:sp>
      <p:pic>
        <p:nvPicPr>
          <p:cNvPr id="1030" name="Picture 6" descr="https://jaredantrobus.com/teaching/2015/Summer/MA162/2.1_4.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81" t="9161" r="15744" b="13756"/>
          <a:stretch/>
        </p:blipFill>
        <p:spPr bwMode="auto">
          <a:xfrm>
            <a:off x="10497257" y="2644257"/>
            <a:ext cx="1144713" cy="16400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057978" y="4284279"/>
            <a:ext cx="1990160" cy="276999"/>
          </a:xfrm>
          <a:prstGeom prst="rect">
            <a:avLst/>
          </a:prstGeom>
          <a:noFill/>
        </p:spPr>
        <p:txBody>
          <a:bodyPr wrap="square" rtlCol="0">
            <a:spAutoFit/>
          </a:bodyPr>
          <a:lstStyle/>
          <a:p>
            <a:pPr algn="ctr"/>
            <a:r>
              <a:rPr lang="pt-BR" sz="1200" dirty="0" smtClean="0"/>
              <a:t>Sistema sem solução</a:t>
            </a:r>
            <a:endParaRPr lang="pt-BR" sz="1200" dirty="0"/>
          </a:p>
        </p:txBody>
      </p:sp>
      <p:pic>
        <p:nvPicPr>
          <p:cNvPr id="1026" name="Picture 2" descr="https://jaredantrobus.com/teaching/2015/Summer/MA162/2.1_2.png"/>
          <p:cNvPicPr>
            <a:picLocks noChangeAspect="1" noChangeArrowheads="1"/>
          </p:cNvPicPr>
          <p:nvPr/>
        </p:nvPicPr>
        <p:blipFill rotWithShape="1">
          <a:blip r:embed="rId7">
            <a:extLst>
              <a:ext uri="{28A0092B-C50C-407E-A947-70E740481C1C}">
                <a14:useLocalDpi xmlns:a14="http://schemas.microsoft.com/office/drawing/2010/main" val="0"/>
              </a:ext>
            </a:extLst>
          </a:blip>
          <a:srcRect l="4859" t="6186" r="2811" b="9007"/>
          <a:stretch/>
        </p:blipFill>
        <p:spPr bwMode="auto">
          <a:xfrm>
            <a:off x="10277493" y="629041"/>
            <a:ext cx="1628104" cy="17709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927341" y="2363203"/>
            <a:ext cx="2173159" cy="276999"/>
          </a:xfrm>
          <a:prstGeom prst="rect">
            <a:avLst/>
          </a:prstGeom>
        </p:spPr>
        <p:txBody>
          <a:bodyPr wrap="none">
            <a:spAutoFit/>
          </a:bodyPr>
          <a:lstStyle/>
          <a:p>
            <a:pPr algn="ctr"/>
            <a:r>
              <a:rPr lang="pt-BR" sz="1200" dirty="0"/>
              <a:t>Sistema </a:t>
            </a:r>
            <a:r>
              <a:rPr lang="pt-BR" sz="1200" dirty="0" smtClean="0"/>
              <a:t>com uma única solução</a:t>
            </a:r>
            <a:endParaRPr lang="pt-BR" sz="1200" dirty="0"/>
          </a:p>
        </p:txBody>
      </p:sp>
      <mc:AlternateContent xmlns:mc="http://schemas.openxmlformats.org/markup-compatibility/2006" xmlns:a14="http://schemas.microsoft.com/office/drawing/2010/main">
        <mc:Choice Requires="a14">
          <p:sp>
            <p:nvSpPr>
              <p:cNvPr id="10" name="TextBox 9"/>
              <p:cNvSpPr txBox="1"/>
              <p:nvPr/>
            </p:nvSpPr>
            <p:spPr>
              <a:xfrm>
                <a:off x="9867999" y="221207"/>
                <a:ext cx="232098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𝑎</m:t>
                          </m:r>
                        </m:e>
                        <m:sub>
                          <m:r>
                            <a:rPr lang="pt-BR" sz="1600" b="0" i="1" smtClean="0">
                              <a:latin typeface="Cambria Math" panose="02040503050406030204" pitchFamily="18" charset="0"/>
                            </a:rPr>
                            <m:t>0</m:t>
                          </m:r>
                        </m:sub>
                      </m:sSub>
                      <m:r>
                        <a:rPr lang="pt-BR" sz="1600" b="0" i="1" smtClean="0">
                          <a:latin typeface="Cambria Math" panose="02040503050406030204" pitchFamily="18" charset="0"/>
                        </a:rPr>
                        <m:t>+</m:t>
                      </m:r>
                      <m:sSub>
                        <m:sSubPr>
                          <m:ctrlPr>
                            <a:rPr lang="pt-BR" sz="1600" b="0" i="1" smtClean="0">
                              <a:latin typeface="Cambria Math" panose="02040503050406030204" pitchFamily="18" charset="0"/>
                            </a:rPr>
                          </m:ctrlPr>
                        </m:sSubPr>
                        <m:e>
                          <m:r>
                            <a:rPr lang="pt-BR" sz="1600" b="0" i="1" smtClean="0">
                              <a:latin typeface="Cambria Math" panose="02040503050406030204" pitchFamily="18" charset="0"/>
                            </a:rPr>
                            <m:t>𝑎</m:t>
                          </m:r>
                        </m:e>
                        <m:sub>
                          <m:r>
                            <a:rPr lang="pt-BR" sz="1600" b="0" i="1" smtClean="0">
                              <a:latin typeface="Cambria Math" panose="02040503050406030204" pitchFamily="18" charset="0"/>
                            </a:rPr>
                            <m:t>1</m:t>
                          </m:r>
                        </m:sub>
                      </m:sSub>
                      <m:sSub>
                        <m:sSubPr>
                          <m:ctrlPr>
                            <a:rPr lang="pt-BR" sz="1600" b="0" i="1" smtClean="0">
                              <a:latin typeface="Cambria Math" panose="02040503050406030204" pitchFamily="18" charset="0"/>
                            </a:rPr>
                          </m:ctrlPr>
                        </m:sSubPr>
                        <m:e>
                          <m:r>
                            <a:rPr lang="pt-BR" sz="1600" b="0" i="1" smtClean="0">
                              <a:latin typeface="Cambria Math" panose="02040503050406030204" pitchFamily="18" charset="0"/>
                            </a:rPr>
                            <m:t>𝑥</m:t>
                          </m:r>
                        </m:e>
                        <m:sub>
                          <m:r>
                            <a:rPr lang="pt-BR" sz="1600" b="0" i="1" smtClean="0">
                              <a:latin typeface="Cambria Math" panose="02040503050406030204" pitchFamily="18" charset="0"/>
                            </a:rPr>
                            <m:t>1</m:t>
                          </m:r>
                        </m:sub>
                      </m:sSub>
                      <m:r>
                        <a:rPr lang="pt-BR" sz="1600" b="0" i="1" smtClean="0">
                          <a:latin typeface="Cambria Math" panose="02040503050406030204" pitchFamily="18" charset="0"/>
                        </a:rPr>
                        <m:t>+</m:t>
                      </m:r>
                      <m:sSub>
                        <m:sSubPr>
                          <m:ctrlPr>
                            <a:rPr lang="pt-BR" sz="1600" i="1">
                              <a:latin typeface="Cambria Math" panose="02040503050406030204" pitchFamily="18" charset="0"/>
                            </a:rPr>
                          </m:ctrlPr>
                        </m:sSubPr>
                        <m:e>
                          <m:r>
                            <a:rPr lang="pt-BR" sz="1600" i="1">
                              <a:latin typeface="Cambria Math" panose="02040503050406030204" pitchFamily="18" charset="0"/>
                            </a:rPr>
                            <m:t>𝑎</m:t>
                          </m:r>
                        </m:e>
                        <m:sub>
                          <m:r>
                            <a:rPr lang="pt-BR" sz="1600" b="0" i="1" smtClean="0">
                              <a:latin typeface="Cambria Math" panose="02040503050406030204" pitchFamily="18" charset="0"/>
                            </a:rPr>
                            <m:t>2</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2</m:t>
                          </m:r>
                        </m:sub>
                      </m:sSub>
                      <m:r>
                        <a:rPr lang="pt-BR" sz="1600" b="0" i="1" smtClean="0">
                          <a:latin typeface="Cambria Math" panose="02040503050406030204" pitchFamily="18" charset="0"/>
                        </a:rPr>
                        <m:t>=0</m:t>
                      </m:r>
                    </m:oMath>
                  </m:oMathPara>
                </a14:m>
                <a:endParaRPr lang="pt-BR"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9867999" y="221207"/>
                <a:ext cx="2320989" cy="338554"/>
              </a:xfrm>
              <a:prstGeom prst="rect">
                <a:avLst/>
              </a:prstGeom>
              <a:blipFill rotWithShape="0">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39618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781" y="3262737"/>
            <a:ext cx="1729807" cy="932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59339"/>
            <a:ext cx="10515600" cy="1202851"/>
          </a:xfrm>
        </p:spPr>
        <p:txBody>
          <a:bodyPr/>
          <a:lstStyle/>
          <a:p>
            <a:r>
              <a:rPr lang="pt-BR" dirty="0"/>
              <a:t>Regressão Linear em Python</a:t>
            </a:r>
            <a:endParaRPr lang="nl-BE" dirty="0"/>
          </a:p>
        </p:txBody>
      </p:sp>
      <p:sp>
        <p:nvSpPr>
          <p:cNvPr id="11" name="Rectangle 10"/>
          <p:cNvSpPr/>
          <p:nvPr/>
        </p:nvSpPr>
        <p:spPr>
          <a:xfrm>
            <a:off x="838200" y="1106855"/>
            <a:ext cx="5066412" cy="3477875"/>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endParaRPr lang="es-ES" sz="1100" dirty="0" smtClean="0">
              <a:solidFill>
                <a:srgbClr val="000000"/>
              </a:solidFill>
              <a:highlight>
                <a:srgbClr val="FFFFFF"/>
              </a:highlight>
            </a:endParaRPr>
          </a:p>
          <a:p>
            <a:r>
              <a:rPr lang="es-ES" sz="1100" dirty="0" err="1" smtClean="0">
                <a:solidFill>
                  <a:srgbClr val="000000"/>
                </a:solidFill>
                <a:highlight>
                  <a:srgbClr val="FFFFFF"/>
                </a:highlight>
              </a:rPr>
              <a:t>y_noisy</a:t>
            </a:r>
            <a:r>
              <a:rPr lang="es-ES" sz="1100" dirty="0" smtClean="0">
                <a:solidFill>
                  <a:srgbClr val="000000"/>
                </a:solidFill>
                <a:highlight>
                  <a:srgbClr val="FFFFFF"/>
                </a:highlight>
              </a:rPr>
              <a:t> </a:t>
            </a:r>
            <a:r>
              <a:rPr lang="es-ES" sz="1100" dirty="0">
                <a:solidFill>
                  <a:srgbClr val="000000"/>
                </a:solidFill>
                <a:highlight>
                  <a:srgbClr val="FFFFFF"/>
                </a:highlight>
              </a:rPr>
              <a:t>= y </a:t>
            </a:r>
            <a:r>
              <a:rPr lang="es-ES" sz="1100" b="1" dirty="0" smtClean="0">
                <a:solidFill>
                  <a:srgbClr val="000080"/>
                </a:solidFill>
                <a:highlight>
                  <a:srgbClr val="FFFFFF"/>
                </a:highlight>
              </a:rPr>
              <a:t>+</a:t>
            </a:r>
            <a:r>
              <a:rPr lang="es-ES" sz="1100" dirty="0" smtClean="0">
                <a:solidFill>
                  <a:srgbClr val="000000"/>
                </a:solidFill>
                <a:highlight>
                  <a:srgbClr val="FFFFFF"/>
                </a:highlight>
              </a:rPr>
              <a:t> </a:t>
            </a:r>
            <a:r>
              <a:rPr lang="es-ES" sz="1100" dirty="0" err="1">
                <a:solidFill>
                  <a:srgbClr val="000000"/>
                </a:solidFill>
                <a:highlight>
                  <a:srgbClr val="FFFFFF"/>
                </a:highlight>
              </a:rPr>
              <a:t>np.random.randn</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err="1" smtClean="0">
                <a:solidFill>
                  <a:srgbClr val="000000"/>
                </a:solidFill>
                <a:highlight>
                  <a:srgbClr val="FFFFFF"/>
                </a:highlight>
              </a:rPr>
              <a:t>X_b</a:t>
            </a:r>
            <a:r>
              <a:rPr lang="en-US" sz="1100" dirty="0" smtClean="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a:solidFill>
                  <a:srgbClr val="000000"/>
                </a:solidFill>
                <a:highlight>
                  <a:srgbClr val="FFFFFF"/>
                </a:highlight>
              </a:rPr>
              <a:t>a_optimum </a:t>
            </a:r>
            <a:r>
              <a:rPr lang="nl-BE" sz="1100" b="1" dirty="0">
                <a:solidFill>
                  <a:srgbClr val="000080"/>
                </a:solidFill>
                <a:highlight>
                  <a:srgbClr val="FFFFFF"/>
                </a:highlight>
              </a:rPr>
              <a:t>=</a:t>
            </a:r>
            <a:r>
              <a:rPr lang="nl-BE" sz="1100" dirty="0">
                <a:solidFill>
                  <a:srgbClr val="000000"/>
                </a:solidFill>
                <a:highlight>
                  <a:srgbClr val="FFFFFF"/>
                </a:highlight>
              </a:rPr>
              <a:t> np</a:t>
            </a:r>
            <a:r>
              <a:rPr lang="nl-BE" sz="1100" b="1" dirty="0">
                <a:solidFill>
                  <a:srgbClr val="000080"/>
                </a:solidFill>
                <a:highlight>
                  <a:srgbClr val="FFFFFF"/>
                </a:highlight>
              </a:rPr>
              <a:t>.</a:t>
            </a:r>
            <a:r>
              <a:rPr lang="nl-BE" sz="1100" dirty="0">
                <a:solidFill>
                  <a:srgbClr val="000000"/>
                </a:solidFill>
                <a:highlight>
                  <a:srgbClr val="FFFFFF"/>
                </a:highlight>
              </a:rPr>
              <a:t>linalg</a:t>
            </a:r>
            <a:r>
              <a:rPr lang="nl-BE" sz="1100" b="1" dirty="0">
                <a:solidFill>
                  <a:srgbClr val="000080"/>
                </a:solidFill>
                <a:highlight>
                  <a:srgbClr val="FFFFFF"/>
                </a:highlight>
              </a:rPr>
              <a:t>.</a:t>
            </a:r>
            <a:r>
              <a:rPr lang="nl-BE" sz="1100" dirty="0">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smtClean="0">
                <a:solidFill>
                  <a:srgbClr val="000000"/>
                </a:solidFill>
                <a:highlight>
                  <a:srgbClr val="FFFFFF"/>
                </a:highlight>
              </a:rPr>
              <a:t>dot</a:t>
            </a:r>
            <a:r>
              <a:rPr lang="nl-BE" sz="1100" b="1" dirty="0" smtClean="0">
                <a:solidFill>
                  <a:srgbClr val="000080"/>
                </a:solidFill>
                <a:highlight>
                  <a:srgbClr val="FFFFFF"/>
                </a:highlight>
              </a:rPr>
              <a:t>(</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4.0763</a:t>
            </a:r>
            <a:r>
              <a:rPr lang="nl-BE" sz="1100" dirty="0" smtClean="0">
                <a:solidFill>
                  <a:srgbClr val="FF0000"/>
                </a:solidFill>
                <a:highlight>
                  <a:srgbClr val="FFFFFF"/>
                </a:highlight>
              </a:rPr>
              <a:t> </a:t>
            </a:r>
            <a:endParaRPr lang="nl-BE" sz="1100" dirty="0">
              <a:solidFill>
                <a:srgbClr val="FF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smtClean="0">
                <a:solidFill>
                  <a:srgbClr val="FF0000"/>
                </a:solidFill>
                <a:highlight>
                  <a:srgbClr val="FFFFFF"/>
                </a:highlight>
              </a:rPr>
              <a:t>2.9413</a:t>
            </a:r>
            <a:endParaRPr lang="nl-BE" sz="1100" dirty="0">
              <a:solidFill>
                <a:srgbClr val="FF0000"/>
              </a:solidFill>
              <a:highlight>
                <a:srgbClr val="FFFFFF"/>
              </a:highlight>
            </a:endParaRPr>
          </a:p>
        </p:txBody>
      </p:sp>
      <p:sp>
        <p:nvSpPr>
          <p:cNvPr id="12" name="Rectangle 11"/>
          <p:cNvSpPr/>
          <p:nvPr/>
        </p:nvSpPr>
        <p:spPr>
          <a:xfrm>
            <a:off x="6248401" y="1140723"/>
            <a:ext cx="5541818"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a:solidFill>
                  <a:srgbClr val="000000"/>
                </a:solidFill>
                <a:highlight>
                  <a:srgbClr val="FFFFFF"/>
                </a:highlight>
              </a:rPr>
              <a:t>lin_reg</a:t>
            </a:r>
            <a:r>
              <a:rPr lang="nl-BE" sz="1100" b="1" dirty="0">
                <a:solidFill>
                  <a:srgbClr val="000080"/>
                </a:solidFill>
                <a:highlight>
                  <a:srgbClr val="FFFFFF"/>
                </a:highlight>
              </a:rPr>
              <a:t>.</a:t>
            </a:r>
            <a:r>
              <a:rPr lang="nl-BE" sz="1100" dirty="0">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a:t>
            </a:r>
            <a:r>
              <a:rPr lang="es-ES" sz="1100" dirty="0" err="1">
                <a:solidFill>
                  <a:srgbClr val="000000"/>
                </a:solidFill>
                <a:highlight>
                  <a:srgbClr val="FFFFFF"/>
                </a:highlight>
              </a:rPr>
              <a:t>y_noisy</a:t>
            </a:r>
            <a:r>
              <a:rPr lang="nl-BE" sz="1100" b="1" dirty="0" smtClean="0">
                <a:solidFill>
                  <a:srgbClr val="000080"/>
                </a:solidFill>
                <a:highlight>
                  <a:srgbClr val="FFFFFF"/>
                </a:highlight>
              </a:rPr>
              <a:t>)</a:t>
            </a:r>
            <a:endParaRPr lang="nl-BE" sz="1100" dirty="0">
              <a:solidFill>
                <a:srgbClr val="000000"/>
              </a:solidFill>
              <a:highlight>
                <a:srgbClr val="FFFFFF"/>
              </a:highlight>
            </a:endParaRPr>
          </a:p>
          <a:p>
            <a:endParaRPr lang="nl-BE" sz="1100" dirty="0" smtClean="0">
              <a:solidFill>
                <a:srgbClr val="000000"/>
              </a:solidFill>
              <a:highlight>
                <a:srgbClr val="FFFFFF"/>
              </a:highlight>
            </a:endParaRPr>
          </a:p>
          <a:p>
            <a:r>
              <a:rPr lang="en-US" sz="1100" dirty="0">
                <a:solidFill>
                  <a:srgbClr val="008000"/>
                </a:solidFill>
                <a:highlight>
                  <a:srgbClr val="FFFFFF"/>
                </a:highlight>
              </a:rPr>
              <a:t># Value that crosses the y-axis when all features are equal to 0.</a:t>
            </a:r>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smtClean="0">
                <a:solidFill>
                  <a:srgbClr val="000080"/>
                </a:solidFill>
                <a:highlight>
                  <a:srgbClr val="FFFFFF"/>
                </a:highlight>
              </a:rPr>
              <a:t>]))</a:t>
            </a:r>
            <a:endParaRPr lang="en-US" sz="1100" dirty="0">
              <a:solidFill>
                <a:srgbClr val="000000"/>
              </a:solidFill>
              <a:highlight>
                <a:srgbClr val="FFFFFF"/>
              </a:highlight>
            </a:endParaRPr>
          </a:p>
          <a:p>
            <a:r>
              <a:rPr lang="en-US" sz="1100" dirty="0">
                <a:solidFill>
                  <a:srgbClr val="008000"/>
                </a:solidFill>
                <a:highlight>
                  <a:srgbClr val="FFFFFF"/>
                </a:highlight>
              </a:rPr>
              <a:t># parameters associated with the features</a:t>
            </a:r>
            <a:r>
              <a:rPr lang="en-US" sz="1100" dirty="0" smtClean="0">
                <a:solidFill>
                  <a:srgbClr val="008000"/>
                </a:solidFill>
                <a:highlight>
                  <a:srgbClr val="FFFFFF"/>
                </a:highlight>
              </a:rPr>
              <a:t>.</a:t>
            </a:r>
            <a:endParaRPr lang="en-US" sz="1100" b="1" dirty="0" smtClean="0">
              <a:solidFill>
                <a:srgbClr val="880088"/>
              </a:solidFill>
              <a:highlight>
                <a:srgbClr val="FFFFFF"/>
              </a:highlight>
            </a:endParaRPr>
          </a:p>
          <a:p>
            <a:r>
              <a:rPr lang="en-US" sz="1100" b="1" dirty="0" smtClean="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smtClean="0">
                <a:solidFill>
                  <a:srgbClr val="000080"/>
                </a:solidFill>
                <a:highlight>
                  <a:srgbClr val="FFFFFF"/>
                </a:highlight>
              </a:rPr>
              <a:t>]))</a:t>
            </a:r>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4.0763</a:t>
            </a:r>
            <a:r>
              <a:rPr lang="nl-BE" sz="1100" dirty="0">
                <a:solidFill>
                  <a:srgbClr val="FF0000"/>
                </a:solidFill>
                <a:highlight>
                  <a:srgbClr val="FFFFFF"/>
                </a:highlight>
              </a:rPr>
              <a:t> </a:t>
            </a: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pt-BR" sz="1100" dirty="0">
                <a:solidFill>
                  <a:srgbClr val="FF0000"/>
                </a:solidFill>
                <a:highlight>
                  <a:srgbClr val="FFFFFF"/>
                </a:highlight>
              </a:rPr>
              <a:t>2.9413</a:t>
            </a:r>
            <a:endParaRPr lang="nl-BE" sz="1100" dirty="0">
              <a:solidFill>
                <a:srgbClr val="FF0000"/>
              </a:solidFill>
              <a:highlight>
                <a:srgbClr val="FFFFFF"/>
              </a:highlight>
            </a:endParaRPr>
          </a:p>
        </p:txBody>
      </p:sp>
      <mc:AlternateContent xmlns:mc="http://schemas.openxmlformats.org/markup-compatibility/2006" xmlns:a14="http://schemas.microsoft.com/office/drawing/2010/main">
        <mc:Choice Requires="a14">
          <p:sp>
            <p:nvSpPr>
              <p:cNvPr id="3" name="Rectangle 2"/>
              <p:cNvSpPr/>
              <p:nvPr/>
            </p:nvSpPr>
            <p:spPr>
              <a:xfrm>
                <a:off x="838200" y="4528518"/>
                <a:ext cx="11208657" cy="2308324"/>
              </a:xfrm>
              <a:prstGeom prst="rect">
                <a:avLst/>
              </a:prstGeom>
            </p:spPr>
            <p:txBody>
              <a:bodyPr wrap="square">
                <a:spAutoFit/>
              </a:bodyPr>
              <a:lstStyle/>
              <a:p>
                <a:pPr marL="285750" indent="-285750">
                  <a:buFont typeface="Arial" panose="020B0604020202020204" pitchFamily="34" charset="0"/>
                  <a:buChar char="•"/>
                </a:pPr>
                <a:r>
                  <a:rPr lang="en-US" dirty="0" err="1" smtClean="0"/>
                  <a:t>Percebam</a:t>
                </a:r>
                <a:r>
                  <a:rPr lang="en-US" dirty="0" smtClean="0"/>
                  <a:t> </a:t>
                </a:r>
                <a:r>
                  <a:rPr lang="en-US" dirty="0"/>
                  <a:t>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a:t>
                </a:r>
                <a:r>
                  <a:rPr lang="pt-BR" dirty="0" smtClean="0"/>
                  <a:t>se recuperar </a:t>
                </a:r>
                <a:r>
                  <a:rPr lang="pt-BR" dirty="0"/>
                  <a:t>os </a:t>
                </a:r>
                <a:r>
                  <a:rPr lang="pt-BR" dirty="0" smtClean="0"/>
                  <a:t>pesos exatos </a:t>
                </a:r>
                <a:r>
                  <a:rPr lang="pt-BR" dirty="0"/>
                  <a:t>da função original.</a:t>
                </a:r>
              </a:p>
              <a:p>
                <a:pPr marL="285750" indent="-285750">
                  <a:buFont typeface="Arial" panose="020B0604020202020204" pitchFamily="34" charset="0"/>
                  <a:buChar char="•"/>
                </a:pPr>
                <a:r>
                  <a:rPr lang="pt-BR" dirty="0"/>
                  <a:t>Se aumentarmos o número de exemplos conseguimos melhorar a </a:t>
                </a:r>
                <a:r>
                  <a:rPr lang="pt-BR" dirty="0" smtClean="0"/>
                  <a:t>estimação, porém, o ruído limitará essa melhoria.</a:t>
                </a:r>
              </a:p>
              <a:p>
                <a:pPr marL="285750" indent="-285750">
                  <a:buFont typeface="Arial" panose="020B0604020202020204" pitchFamily="34" charset="0"/>
                  <a:buChar char="•"/>
                </a:pPr>
                <a:r>
                  <a:rPr lang="pt-BR" dirty="0" smtClean="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a:t>
                </a:r>
                <a:r>
                  <a:rPr lang="pt-BR" b="1" i="1" dirty="0"/>
                  <a:t>fit</a:t>
                </a:r>
                <a:r>
                  <a:rPr lang="pt-BR" dirty="0"/>
                  <a:t> da classe </a:t>
                </a:r>
                <a:r>
                  <a:rPr lang="pt-BR" b="1" i="1" dirty="0"/>
                  <a:t>LinearRegression</a:t>
                </a:r>
                <a:r>
                  <a:rPr lang="pt-BR" dirty="0"/>
                  <a:t> é uma matriz com N x K. </a:t>
                </a:r>
                <a:endParaRPr lang="pt-BR" dirty="0" smtClean="0"/>
              </a:p>
              <a:p>
                <a:pPr marL="285750" indent="-285750">
                  <a:buFont typeface="Arial" panose="020B0604020202020204" pitchFamily="34" charset="0"/>
                  <a:buChar char="•"/>
                </a:pPr>
                <a:r>
                  <a:rPr lang="pt-BR" dirty="0" smtClean="0"/>
                  <a:t>Porém</a:t>
                </a:r>
                <a:r>
                  <a:rPr lang="pt-BR" dirty="0"/>
                  <a:t>, </a:t>
                </a:r>
                <a:r>
                  <a:rPr lang="pt-BR" dirty="0" smtClean="0"/>
                  <a:t>lembrem-se que </a:t>
                </a:r>
                <a:r>
                  <a:rPr lang="pt-BR" dirty="0"/>
                  <a:t>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a:t>
                </a:r>
                <a:r>
                  <a:rPr lang="pt-BR" dirty="0" smtClean="0"/>
                  <a:t>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a:t>
                </a:r>
                <a:r>
                  <a:rPr lang="pt-BR" dirty="0" smtClean="0"/>
                  <a:t>automaticamente</a:t>
                </a:r>
                <a:r>
                  <a:rPr lang="pt-BR" dirty="0"/>
                  <a:t>. </a:t>
                </a:r>
                <a:endParaRPr lang="pt-BR" dirty="0" smtClean="0"/>
              </a:p>
              <a:p>
                <a:pPr marL="285750" indent="-285750">
                  <a:buFont typeface="Arial" panose="020B0604020202020204" pitchFamily="34" charset="0"/>
                  <a:buChar char="•"/>
                </a:pPr>
                <a:r>
                  <a:rPr lang="pt-BR" dirty="0" smtClean="0"/>
                  <a:t>Caso </a:t>
                </a:r>
                <a:r>
                  <a:rPr lang="pt-BR" dirty="0"/>
                  <a:t>sua </a:t>
                </a:r>
                <a:r>
                  <a:rPr lang="pt-BR" b="1" i="1" dirty="0"/>
                  <a:t>função hipótese </a:t>
                </a:r>
                <a:r>
                  <a:rPr lang="pt-BR" dirty="0"/>
                  <a:t>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a:t>
                </a:r>
                <a:r>
                  <a:rPr lang="pt-BR" dirty="0" smtClean="0"/>
                  <a:t>vocês devem </a:t>
                </a:r>
                <a:r>
                  <a:rPr lang="pt-BR" dirty="0"/>
                  <a:t>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528518"/>
                <a:ext cx="11208657" cy="2308324"/>
              </a:xfrm>
              <a:prstGeom prst="rect">
                <a:avLst/>
              </a:prstGeom>
              <a:blipFill rotWithShape="0">
                <a:blip r:embed="rId4"/>
                <a:stretch>
                  <a:fillRect l="-381" t="-1583" r="-490" b="-3166"/>
                </a:stretch>
              </a:blipFill>
            </p:spPr>
            <p:txBody>
              <a:bodyPr/>
              <a:lstStyle/>
              <a:p>
                <a:r>
                  <a:rPr lang="pt-BR">
                    <a:noFill/>
                  </a:rPr>
                  <a:t> </a:t>
                </a:r>
              </a:p>
            </p:txBody>
          </p:sp>
        </mc:Fallback>
      </mc:AlternateContent>
      <p:sp>
        <p:nvSpPr>
          <p:cNvPr id="5" name="Rectangle 4"/>
          <p:cNvSpPr/>
          <p:nvPr/>
        </p:nvSpPr>
        <p:spPr>
          <a:xfrm>
            <a:off x="9167240" y="3542013"/>
            <a:ext cx="2294539" cy="369332"/>
          </a:xfrm>
          <a:prstGeom prst="rect">
            <a:avLst/>
          </a:prstGeom>
        </p:spPr>
        <p:txBody>
          <a:bodyPr wrap="none">
            <a:spAutoFit/>
          </a:bodyPr>
          <a:lstStyle/>
          <a:p>
            <a:r>
              <a:rPr lang="pt-BR" dirty="0">
                <a:hlinkClick r:id="rId5"/>
              </a:rPr>
              <a:t>https://</a:t>
            </a:r>
            <a:r>
              <a:rPr lang="pt-BR" dirty="0" smtClean="0">
                <a:hlinkClick r:id="rId5"/>
              </a:rPr>
              <a:t>scikit-learn.org</a:t>
            </a:r>
            <a:endParaRPr lang="pt-BR" dirty="0"/>
          </a:p>
        </p:txBody>
      </p:sp>
      <p:sp>
        <p:nvSpPr>
          <p:cNvPr id="8" name="TextBox 7"/>
          <p:cNvSpPr txBox="1"/>
          <p:nvPr/>
        </p:nvSpPr>
        <p:spPr>
          <a:xfrm>
            <a:off x="8572558" y="6529065"/>
            <a:ext cx="3483902" cy="307777"/>
          </a:xfrm>
          <a:prstGeom prst="rect">
            <a:avLst/>
          </a:prstGeom>
          <a:noFill/>
        </p:spPr>
        <p:txBody>
          <a:bodyPr wrap="none" rtlCol="0">
            <a:spAutoFit/>
          </a:bodyPr>
          <a:lstStyle/>
          <a:p>
            <a:r>
              <a:rPr lang="pt-BR" sz="1400" b="1" dirty="0" smtClean="0">
                <a:solidFill>
                  <a:srgbClr val="00B0F0"/>
                </a:solidFill>
              </a:rPr>
              <a:t>Exemplo: </a:t>
            </a:r>
            <a:r>
              <a:rPr lang="pt-BR" sz="1400" b="1" dirty="0">
                <a:solidFill>
                  <a:srgbClr val="00B0F0"/>
                </a:solidFill>
              </a:rPr>
              <a:t>normal_equation_example1.ipynb</a:t>
            </a:r>
          </a:p>
        </p:txBody>
      </p:sp>
    </p:spTree>
    <p:extLst>
      <p:ext uri="{BB962C8B-B14F-4D97-AF65-F5344CB8AC3E}">
        <p14:creationId xmlns:p14="http://schemas.microsoft.com/office/powerpoint/2010/main" val="24010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406"/>
            <a:ext cx="10515600" cy="808582"/>
          </a:xfrm>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6854"/>
                <a:ext cx="11185478" cy="5391145"/>
              </a:xfrm>
            </p:spPr>
            <p:txBody>
              <a:bodyPr>
                <a:normAutofit fontScale="77500" lnSpcReduction="20000"/>
              </a:bodyPr>
              <a:lstStyle/>
              <a:p>
                <a:r>
                  <a:rPr lang="pt-BR" dirty="0" smtClean="0"/>
                  <a:t>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a:t>
                </a:r>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e>
                      </m:nary>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smtClean="0">
                                          <a:latin typeface="Cambria Math" panose="02040503050406030204" pitchFamily="18" charset="0"/>
                                        </a:rPr>
                                        <m:t>𝒙</m:t>
                                      </m:r>
                                      <m:r>
                                        <a:rPr lang="pt-BR" b="1" i="1" smtClean="0">
                                          <a:latin typeface="Cambria Math" panose="02040503050406030204" pitchFamily="18" charset="0"/>
                                        </a:rPr>
                                        <m:t>(</m:t>
                                      </m:r>
                                      <m:r>
                                        <a:rPr lang="pt-BR" b="1" i="1" smtClean="0">
                                          <a:latin typeface="Cambria Math" panose="02040503050406030204" pitchFamily="18" charset="0"/>
                                        </a:rPr>
                                        <m:t>𝒏</m:t>
                                      </m:r>
                                      <m:r>
                                        <a:rPr lang="pt-BR" b="1" i="1" smtClean="0">
                                          <a:latin typeface="Cambria Math" panose="02040503050406030204" pitchFamily="18" charset="0"/>
                                        </a:rPr>
                                        <m:t>),</m:t>
                                      </m:r>
                                      <m:r>
                                        <a:rPr lang="pt-BR" b="1" i="1">
                                          <a:latin typeface="Cambria Math" panose="02040503050406030204" pitchFamily="18" charset="0"/>
                                        </a:rPr>
                                        <m:t>𝒂</m:t>
                                      </m:r>
                                    </m:e>
                                  </m:d>
                                </m:e>
                              </m:d>
                            </m:e>
                            <m:sup>
                              <m:r>
                                <a:rPr lang="pt-BR" i="1">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r>
                  <a:rPr lang="pt-BR" dirty="0"/>
                  <a:t>Que forma vocês acham que ela terá?</a:t>
                </a:r>
              </a:p>
              <a:p>
                <a:r>
                  <a:rPr lang="pt-BR" dirty="0" smtClean="0"/>
                  <a:t>Lembrando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a:t>
                </a:r>
                <a:r>
                  <a:rPr lang="pt-BR" dirty="0" smtClean="0"/>
                  <a:t>pesos do </a:t>
                </a:r>
                <a:r>
                  <a:rPr lang="pt-BR" dirty="0"/>
                  <a:t>modelo e o erro correspondente:</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m:t>
                        </m:r>
                      </m:sup>
                    </m:sSup>
                    <m:r>
                      <a:rPr lang="pt-BR" b="1" i="1">
                        <a:latin typeface="Cambria Math" panose="02040503050406030204" pitchFamily="18" charset="0"/>
                      </a:rPr>
                      <m:t>→</m:t>
                    </m:r>
                    <m:r>
                      <a:rPr lang="pt-BR" b="1" i="1">
                        <a:latin typeface="Cambria Math" panose="02040503050406030204" pitchFamily="18" charset="0"/>
                      </a:rPr>
                      <m:t>ℝ</m:t>
                    </m:r>
                    <m:r>
                      <a:rPr lang="pt-BR" b="1" i="1">
                        <a:latin typeface="Cambria Math" panose="02040503050406030204" pitchFamily="18" charset="0"/>
                      </a:rPr>
                      <m:t>.</m:t>
                    </m:r>
                  </m:oMath>
                </a14:m>
                <a:r>
                  <a:rPr lang="pt-BR" dirty="0"/>
                  <a:t> Esse mapeamento define </a:t>
                </a:r>
                <a:r>
                  <a:rPr lang="pt-BR" dirty="0" smtClean="0"/>
                  <a:t>o que conhecemos como </a:t>
                </a:r>
                <a:r>
                  <a:rPr lang="pt-BR" b="1" i="1" dirty="0"/>
                  <a:t>superfície de erro</a:t>
                </a:r>
                <a:r>
                  <a:rPr lang="pt-BR"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el-GR" b="1" i="1">
                            <a:latin typeface="Cambria Math" panose="02040503050406030204" pitchFamily="18" charset="0"/>
                          </a:rPr>
                          <m:t>𝜱</m:t>
                        </m:r>
                        <m:r>
                          <a:rPr lang="pt-BR" b="1" i="1" dirty="0">
                            <a:latin typeface="Cambria Math" panose="02040503050406030204" pitchFamily="18" charset="0"/>
                          </a:rPr>
                          <m:t>𝒂</m:t>
                        </m:r>
                      </m:e>
                      <m:sup>
                        <m:r>
                          <a:rPr lang="pt-BR"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endParaRPr lang="en-US" i="1" dirty="0"/>
              </a:p>
              <a:p>
                <a:r>
                  <a:rPr lang="pt-BR" dirty="0"/>
                  <a:t>Consequentemente, a superfície é </a:t>
                </a:r>
                <a:r>
                  <a:rPr lang="pt-BR" b="1" i="1" dirty="0"/>
                  <a:t>convexa </a:t>
                </a:r>
                <a:r>
                  <a:rPr lang="pt-BR" dirty="0"/>
                  <a:t>(ou seja, tem forma de tigela), </a:t>
                </a:r>
                <a:r>
                  <a:rPr lang="pt-BR" dirty="0" smtClean="0"/>
                  <a:t>e, portanto, </a:t>
                </a:r>
                <a:r>
                  <a:rPr lang="pt-BR" dirty="0"/>
                  <a:t>possui um único </a:t>
                </a:r>
                <a:r>
                  <a:rPr lang="pt-BR" b="1" i="1" dirty="0"/>
                  <a:t>mínimo global</a:t>
                </a:r>
                <a:r>
                  <a:rPr lang="pt-BR" dirty="0"/>
                  <a:t>, que pode ser encontrado, por exemplo, pela </a:t>
                </a:r>
                <a:r>
                  <a:rPr lang="pt-BR" b="1" i="1" dirty="0"/>
                  <a:t>equação normal</a:t>
                </a:r>
                <a:r>
                  <a:rPr lang="pt-BR" dirty="0" smtClean="0"/>
                  <a:t>.</a:t>
                </a:r>
              </a:p>
              <a:p>
                <a:r>
                  <a:rPr lang="pt-BR" dirty="0" smtClean="0"/>
                  <a:t>Este é o motivo de usarmos o </a:t>
                </a:r>
                <a:r>
                  <a:rPr lang="pt-BR" b="1" i="1" dirty="0" smtClean="0"/>
                  <a:t>erro quadrático médio </a:t>
                </a:r>
                <a:r>
                  <a:rPr lang="pt-BR" dirty="0" smtClean="0"/>
                  <a:t>como função de erro.</a:t>
                </a:r>
                <a:endParaRPr lang="pt-BR" dirty="0"/>
              </a:p>
              <a:p>
                <a:r>
                  <a:rPr lang="pt-BR" dirty="0" smtClean="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a:t>
                </a:r>
                <a:r>
                  <a:rPr lang="nl-BE" dirty="0" smtClean="0"/>
                  <a:t>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nl-BE" dirty="0" smtClean="0"/>
                  <a:t>sempre será </a:t>
                </a:r>
                <a:r>
                  <a:rPr lang="nl-BE" b="1" dirty="0"/>
                  <a:t>convexa</a:t>
                </a:r>
                <a:r>
                  <a:rPr lang="nl-BE" dirty="0"/>
                  <a:t> com relação </a:t>
                </a:r>
                <a:r>
                  <a:rPr lang="nl-BE" dirty="0" smtClean="0"/>
                  <a:t>ao vetor de pesos, </a:t>
                </a:r>
                <a14:m>
                  <m:oMath xmlns:m="http://schemas.openxmlformats.org/officeDocument/2006/math">
                    <m:r>
                      <a:rPr lang="pt-BR" b="1" i="1">
                        <a:latin typeface="Cambria Math" panose="02040503050406030204" pitchFamily="18" charset="0"/>
                      </a:rPr>
                      <m:t>𝒂</m:t>
                    </m:r>
                  </m:oMath>
                </a14:m>
                <a:r>
                  <a:rPr lang="nl-BE" dirty="0" smtClean="0"/>
                  <a:t>.</a:t>
                </a:r>
              </a:p>
              <a:p>
                <a:pPr lvl="1">
                  <a:buFont typeface="Wingdings" panose="05000000000000000000" pitchFamily="2" charset="2"/>
                  <a:buChar char="§"/>
                </a:pPr>
                <a:r>
                  <a:rPr lang="pt-BR" dirty="0"/>
                  <a:t>Lembrando que se </a:t>
                </a:r>
                <a14:m>
                  <m:oMath xmlns:m="http://schemas.openxmlformats.org/officeDocument/2006/math">
                    <m:r>
                      <a:rPr lang="pt-BR" b="1" i="1">
                        <a:latin typeface="Cambria Math" panose="02040503050406030204" pitchFamily="18" charset="0"/>
                      </a:rPr>
                      <m:t>𝜱</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nl-BE" dirty="0"/>
                  <a:t> então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a:t>
                </a:r>
                <a:r>
                  <a:rPr lang="nl-BE" b="1" i="1" dirty="0" smtClean="0"/>
                  <a:t>semi-definida</a:t>
                </a:r>
                <a:r>
                  <a:rPr lang="nl-BE" dirty="0" smtClean="0"/>
                  <a:t>,</a:t>
                </a:r>
                <a:r>
                  <a:rPr lang="nl-BE" b="1" i="1" dirty="0" smtClean="0"/>
                  <a:t> </a:t>
                </a:r>
                <a:r>
                  <a:rPr lang="nl-BE" dirty="0"/>
                  <a:t>pois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𝒙</m:t>
                    </m:r>
                    <m:r>
                      <a:rPr lang="pt-BR">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i="1">
                            <a:latin typeface="Cambria Math" panose="02040503050406030204" pitchFamily="18" charset="0"/>
                          </a:rPr>
                          <m:t>2</m:t>
                        </m:r>
                      </m:sup>
                    </m:sSup>
                  </m:oMath>
                </a14:m>
                <a:r>
                  <a:rPr lang="nl-BE" dirty="0"/>
                  <a:t> , ou seja, sempre terá valores positivos</a:t>
                </a:r>
                <a:r>
                  <a:rPr lang="nl-BE" dirty="0" smtClean="0"/>
                  <a:t>.</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6854"/>
                <a:ext cx="11185478" cy="5391145"/>
              </a:xfrm>
              <a:blipFill rotWithShape="0">
                <a:blip r:embed="rId3"/>
                <a:stretch>
                  <a:fillRect l="-654" t="-2376" b="-113"/>
                </a:stretch>
              </a:blipFill>
            </p:spPr>
            <p:txBody>
              <a:bodyPr/>
              <a:lstStyle/>
              <a:p>
                <a:r>
                  <a:rPr lang="pt-BR">
                    <a:noFill/>
                  </a:rPr>
                  <a:t> </a:t>
                </a:r>
              </a:p>
            </p:txBody>
          </p:sp>
        </mc:Fallback>
      </mc:AlternateContent>
      <p:sp>
        <p:nvSpPr>
          <p:cNvPr id="4" name="Rectangle 3"/>
          <p:cNvSpPr/>
          <p:nvPr/>
        </p:nvSpPr>
        <p:spPr>
          <a:xfrm>
            <a:off x="8659091" y="4173074"/>
            <a:ext cx="1195558"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xtBox 4"/>
          <p:cNvSpPr txBox="1"/>
          <p:nvPr/>
        </p:nvSpPr>
        <p:spPr>
          <a:xfrm>
            <a:off x="10516807" y="3911464"/>
            <a:ext cx="1066800" cy="523220"/>
          </a:xfrm>
          <a:prstGeom prst="rect">
            <a:avLst/>
          </a:prstGeom>
          <a:noFill/>
        </p:spPr>
        <p:txBody>
          <a:bodyPr wrap="square" rtlCol="0">
            <a:spAutoFit/>
          </a:bodyPr>
          <a:lstStyle/>
          <a:p>
            <a:pPr algn="ctr"/>
            <a:r>
              <a:rPr lang="pt-BR" sz="1400" dirty="0" smtClean="0"/>
              <a:t>Termo quadrático.</a:t>
            </a:r>
            <a:endParaRPr lang="pt-BR" sz="1400" dirty="0"/>
          </a:p>
        </p:txBody>
      </p:sp>
      <p:cxnSp>
        <p:nvCxnSpPr>
          <p:cNvPr id="7" name="Straight Arrow Connector 6"/>
          <p:cNvCxnSpPr/>
          <p:nvPr/>
        </p:nvCxnSpPr>
        <p:spPr>
          <a:xfrm flipH="1">
            <a:off x="9854649" y="4173074"/>
            <a:ext cx="896479" cy="1495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3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425" t="21419" r="19368" b="12660"/>
          <a:stretch/>
        </p:blipFill>
        <p:spPr>
          <a:xfrm>
            <a:off x="9077395" y="1849888"/>
            <a:ext cx="3019643" cy="2254978"/>
          </a:xfrm>
          <a:prstGeom prst="rect">
            <a:avLst/>
          </a:prstGeom>
        </p:spPr>
      </p:pic>
      <p:sp>
        <p:nvSpPr>
          <p:cNvPr id="2" name="Title 1"/>
          <p:cNvSpPr>
            <a:spLocks noGrp="1"/>
          </p:cNvSpPr>
          <p:nvPr>
            <p:ph type="title"/>
          </p:nvPr>
        </p:nvSpPr>
        <p:spPr/>
        <p:txBody>
          <a:bodyPr/>
          <a:lstStyle/>
          <a:p>
            <a:r>
              <a:rPr lang="pt-BR" dirty="0"/>
              <a:t>Superfície de </a:t>
            </a:r>
            <a:r>
              <a:rPr lang="pt-BR" dirty="0" smtClean="0"/>
              <a:t>Erro: Exemplo</a:t>
            </a:r>
            <a:endParaRPr lang="pt-BR" dirty="0"/>
          </a:p>
        </p:txBody>
      </p:sp>
      <p:sp>
        <p:nvSpPr>
          <p:cNvPr id="6" name="TextBox 5"/>
          <p:cNvSpPr txBox="1"/>
          <p:nvPr/>
        </p:nvSpPr>
        <p:spPr>
          <a:xfrm>
            <a:off x="8124649" y="781081"/>
            <a:ext cx="4067351" cy="369332"/>
          </a:xfrm>
          <a:prstGeom prst="rect">
            <a:avLst/>
          </a:prstGeom>
          <a:noFill/>
        </p:spPr>
        <p:txBody>
          <a:bodyPr wrap="square" rtlCol="0">
            <a:spAutoFit/>
          </a:bodyPr>
          <a:lstStyle/>
          <a:p>
            <a:r>
              <a:rPr lang="pt-BR" b="1" dirty="0" smtClean="0">
                <a:solidFill>
                  <a:srgbClr val="00B0F0"/>
                </a:solidFill>
              </a:rPr>
              <a:t>Exemplo: error_surface_example.ipynb</a:t>
            </a:r>
            <a:endParaRPr lang="pt-BR" b="1" dirty="0">
              <a:solidFill>
                <a:srgbClr val="00B0F0"/>
              </a:solidFill>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4626" t="6480" r="9303" b="2066"/>
          <a:stretch/>
        </p:blipFill>
        <p:spPr>
          <a:xfrm>
            <a:off x="9027484" y="4264066"/>
            <a:ext cx="3069555" cy="2446200"/>
          </a:xfrm>
          <a:prstGeom prst="rect">
            <a:avLst/>
          </a:prstGeom>
        </p:spPr>
      </p:pic>
      <p:sp>
        <p:nvSpPr>
          <p:cNvPr id="7" name="TextBox 6"/>
          <p:cNvSpPr txBox="1"/>
          <p:nvPr/>
        </p:nvSpPr>
        <p:spPr>
          <a:xfrm>
            <a:off x="10101842" y="4742387"/>
            <a:ext cx="1207510" cy="307777"/>
          </a:xfrm>
          <a:prstGeom prst="rect">
            <a:avLst/>
          </a:prstGeom>
          <a:noFill/>
        </p:spPr>
        <p:txBody>
          <a:bodyPr wrap="none" rtlCol="0">
            <a:spAutoFit/>
          </a:bodyPr>
          <a:lstStyle/>
          <a:p>
            <a:r>
              <a:rPr lang="pt-BR" sz="1400" dirty="0" smtClean="0"/>
              <a:t>solução ótima</a:t>
            </a:r>
            <a:endParaRPr lang="pt-BR" sz="1400" dirty="0"/>
          </a:p>
        </p:txBody>
      </p:sp>
      <p:cxnSp>
        <p:nvCxnSpPr>
          <p:cNvPr id="9" name="Straight Arrow Connector 8"/>
          <p:cNvCxnSpPr>
            <a:stCxn id="7" idx="2"/>
          </p:cNvCxnSpPr>
          <p:nvPr/>
        </p:nvCxnSpPr>
        <p:spPr>
          <a:xfrm>
            <a:off x="10705597" y="5050164"/>
            <a:ext cx="505" cy="288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977704" y="2756605"/>
            <a:ext cx="1442141" cy="1043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8088823" cy="5032376"/>
              </a:xfrm>
            </p:spPr>
            <p:txBody>
              <a:bodyPr>
                <a:normAutofit fontScale="62500" lnSpcReduction="20000"/>
              </a:bodyPr>
              <a:lstStyle/>
              <a:p>
                <a:pPr marL="285750" indent="-285750"/>
                <a:r>
                  <a:rPr lang="pt-BR" dirty="0" smtClean="0"/>
                  <a:t>A figura ao lado mostra </a:t>
                </a:r>
                <a:r>
                  <a:rPr lang="pt-BR" dirty="0"/>
                  <a:t>a </a:t>
                </a:r>
                <a:r>
                  <a:rPr lang="pt-BR" b="1" i="1" dirty="0"/>
                  <a:t>superfície de erro </a:t>
                </a:r>
                <a:r>
                  <a:rPr lang="pt-BR" dirty="0" smtClean="0"/>
                  <a:t>para a seguinte </a:t>
                </a:r>
                <a:r>
                  <a:rPr lang="pt-BR" b="1" i="1" dirty="0" smtClean="0"/>
                  <a:t>função observável</a:t>
                </a:r>
                <a:r>
                  <a:rPr lang="pt-BR" dirty="0" smtClean="0"/>
                  <a:t>:</a:t>
                </a:r>
                <a:endParaRPr lang="pt-BR" dirty="0"/>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a14:m>
                <a:r>
                  <a:rPr lang="pt-BR" dirty="0"/>
                  <a:t> </a:t>
                </a:r>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nl-BE" dirty="0"/>
                  <a:t> e</a:t>
                </a:r>
                <a:r>
                  <a:rPr lang="nl-BE" dirty="0" smtClean="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smtClean="0"/>
                  <a:t> é a </a:t>
                </a:r>
                <a:r>
                  <a:rPr lang="pt-BR" b="1" i="1" dirty="0" smtClean="0"/>
                  <a:t>função objetivo</a:t>
                </a:r>
                <a:r>
                  <a:rPr lang="pt-BR" dirty="0" smtClean="0"/>
                  <a:t>. </a:t>
                </a:r>
              </a:p>
              <a:p>
                <a:r>
                  <a:rPr lang="pt-BR" dirty="0" smtClean="0"/>
                  <a:t>Neste exemplo, a </a:t>
                </a:r>
                <a:r>
                  <a:rPr lang="pt-BR" b="1" i="1" dirty="0" smtClean="0"/>
                  <a:t>função objetivo</a:t>
                </a:r>
                <a:r>
                  <a:rPr lang="pt-BR" dirty="0"/>
                  <a:t> </a:t>
                </a:r>
                <a:r>
                  <a:rPr lang="pt-BR" dirty="0" smtClean="0"/>
                  <a:t>(ou </a:t>
                </a:r>
                <a:r>
                  <a:rPr lang="pt-BR" b="1" i="1" dirty="0"/>
                  <a:t>modelo </a:t>
                </a:r>
                <a:r>
                  <a:rPr lang="pt-BR" b="1" i="1" dirty="0" smtClean="0"/>
                  <a:t>gerador</a:t>
                </a:r>
                <a:r>
                  <a:rPr lang="pt-BR" dirty="0" smtClean="0"/>
                  <a:t>) é dada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m:oMathPara>
                </a14:m>
                <a:endParaRPr lang="pt-BR" dirty="0" smtClean="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a:t>
                </a:r>
                <a:r>
                  <a:rPr lang="pt-BR" dirty="0" smtClean="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a14:m>
                <a:r>
                  <a:rPr lang="pt-BR" dirty="0" smtClean="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1</m:t>
                        </m:r>
                      </m:sub>
                    </m:sSub>
                    <m:r>
                      <a:rPr lang="pt-BR" b="0" i="1" dirty="0" smtClean="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b="0" i="1" dirty="0" smtClean="0">
                        <a:latin typeface="Cambria Math" panose="02040503050406030204" pitchFamily="18" charset="0"/>
                      </a:rPr>
                      <m:t>=1</m:t>
                    </m:r>
                  </m:oMath>
                </a14:m>
                <a:r>
                  <a:rPr lang="pt-BR" dirty="0" smtClean="0"/>
                  <a:t>.</a:t>
                </a:r>
              </a:p>
              <a:p>
                <a:r>
                  <a:rPr lang="pt-BR" dirty="0" smtClean="0"/>
                  <a:t>A </a:t>
                </a:r>
                <a:r>
                  <a:rPr lang="pt-BR" b="1" i="1" dirty="0" smtClean="0"/>
                  <a:t>função hipótese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dada por</a:t>
                </a:r>
                <a:endParaRPr lang="pt-BR" dirty="0"/>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i="1">
                          <a:latin typeface="Cambria Math" panose="02040503050406030204" pitchFamily="18" charset="0"/>
                        </a:rPr>
                        <m:t>=</m:t>
                      </m:r>
                      <m:acc>
                        <m:accPr>
                          <m:chr m:val="̂"/>
                          <m:ctrlPr>
                            <a:rPr lang="pt-BR" i="1" smtClean="0">
                              <a:latin typeface="Cambria Math" panose="02040503050406030204" pitchFamily="18" charset="0"/>
                              <a:ea typeface="Cambria Math" panose="02040503050406030204" pitchFamily="18" charset="0"/>
                            </a:rPr>
                          </m:ctrlPr>
                        </m:acc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0" smtClean="0">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b="0" i="1" dirty="0" smtClean="0">
                              <a:latin typeface="Cambria Math" panose="02040503050406030204" pitchFamily="18" charset="0"/>
                            </a:rPr>
                            <m:t>2</m:t>
                          </m:r>
                        </m:sub>
                      </m:sSub>
                      <m:r>
                        <a:rPr lang="pt-BR" i="1" dirty="0">
                          <a:latin typeface="Cambria Math" panose="02040503050406030204" pitchFamily="18" charset="0"/>
                        </a:rPr>
                        <m:t>(</m:t>
                      </m:r>
                      <m:r>
                        <a:rPr lang="pt-BR" b="0" i="1" dirty="0" smtClean="0">
                          <a:latin typeface="Cambria Math" panose="02040503050406030204" pitchFamily="18" charset="0"/>
                        </a:rPr>
                        <m:t>𝑛</m:t>
                      </m:r>
                      <m:r>
                        <a:rPr lang="pt-BR" i="1" dirty="0">
                          <a:latin typeface="Cambria Math" panose="02040503050406030204" pitchFamily="18" charset="0"/>
                        </a:rPr>
                        <m:t>)</m:t>
                      </m:r>
                      <m:r>
                        <a:rPr lang="pt-BR" b="0" i="0" smtClean="0">
                          <a:latin typeface="Cambria Math" panose="02040503050406030204" pitchFamily="18" charset="0"/>
                        </a:rPr>
                        <m:t>.</m:t>
                      </m:r>
                    </m:oMath>
                  </m:oMathPara>
                </a14:m>
                <a:endParaRPr lang="pt-BR" dirty="0" smtClean="0"/>
              </a:p>
              <a:p>
                <a:r>
                  <a:rPr lang="pt-BR" dirty="0" smtClean="0"/>
                  <a:t>O </a:t>
                </a:r>
                <a:r>
                  <a:rPr lang="pt-BR" b="1" i="1" dirty="0" smtClean="0"/>
                  <a:t>erro </a:t>
                </a:r>
                <a:r>
                  <a:rPr lang="pt-BR" b="1" i="1" dirty="0"/>
                  <a:t>quadrático médio </a:t>
                </a:r>
                <a:r>
                  <a:rPr lang="pt-BR" dirty="0" smtClean="0"/>
                  <a:t>é calculado como</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acc>
                                    <m:accPr>
                                      <m:chr m:val="̂"/>
                                      <m:ctrlPr>
                                        <a:rPr lang="pt-BR" i="1" dirty="0">
                                          <a:latin typeface="Cambria Math" panose="02040503050406030204" pitchFamily="18" charset="0"/>
                                        </a:rPr>
                                      </m:ctrlPr>
                                    </m:accPr>
                                    <m:e>
                                      <m:r>
                                        <a:rPr lang="pt-BR" i="1" dirty="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e>
                      </m:nary>
                    </m:oMath>
                  </m:oMathPara>
                </a14:m>
                <a:endParaRPr lang="pt-BR" b="0" dirty="0" smtClean="0"/>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dirty="0">
                                          <a:latin typeface="Cambria Math" panose="02040503050406030204" pitchFamily="18" charset="0"/>
                                        </a:rPr>
                                      </m:ctrlPr>
                                    </m:dPr>
                                    <m:e>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1</m:t>
                                          </m:r>
                                        </m:sub>
                                      </m:sSub>
                                      <m:d>
                                        <m:dPr>
                                          <m:ctrlPr>
                                            <a:rPr lang="pt-BR" i="1" dirty="0">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d>
                                </m:e>
                              </m:d>
                            </m:e>
                            <m:sup>
                              <m:r>
                                <a:rPr lang="pt-BR" i="1">
                                  <a:latin typeface="Cambria Math" panose="02040503050406030204" pitchFamily="18" charset="0"/>
                                </a:rPr>
                                <m:t>2</m:t>
                              </m:r>
                            </m:sup>
                          </m:sSup>
                        </m:e>
                      </m:nary>
                    </m:oMath>
                  </m:oMathPara>
                </a14:m>
                <a:endParaRPr lang="pt-BR" dirty="0" smtClean="0"/>
              </a:p>
              <a:p>
                <a:pPr marL="285750" indent="-285750"/>
                <a:r>
                  <a:rPr lang="pt-BR" dirty="0"/>
                  <a:t>A segunda figura mostra a </a:t>
                </a:r>
                <a:r>
                  <a:rPr lang="pt-BR" b="1" dirty="0"/>
                  <a:t>superfície de contorno</a:t>
                </a:r>
                <a:r>
                  <a:rPr lang="pt-BR" dirty="0"/>
                  <a:t>.</a:t>
                </a:r>
              </a:p>
              <a:p>
                <a:pPr lvl="1">
                  <a:buFont typeface="Wingdings" panose="05000000000000000000" pitchFamily="2" charset="2"/>
                  <a:buChar char="§"/>
                </a:pPr>
                <a:r>
                  <a:rPr lang="pt-BR" dirty="0"/>
                  <a:t>Uma linha de contorno de uma função de duas variáveis é uma curva ao longo da qual a função tem um valor constante. Ou seja, no nosso caso, cada uma das linhas indica curvas que </a:t>
                </a:r>
                <a:r>
                  <a:rPr lang="pt-BR" dirty="0" smtClean="0"/>
                  <a:t>têm </a:t>
                </a:r>
                <a:r>
                  <a:rPr lang="pt-BR" dirty="0"/>
                  <a:t>o mesmo </a:t>
                </a:r>
                <a:r>
                  <a:rPr lang="pt-BR" dirty="0" smtClean="0"/>
                  <a:t>erro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8088823" cy="5032376"/>
              </a:xfrm>
              <a:blipFill rotWithShape="0">
                <a:blip r:embed="rId5"/>
                <a:stretch>
                  <a:fillRect l="-603" t="-1937" b="-121"/>
                </a:stretch>
              </a:blipFill>
            </p:spPr>
            <p:txBody>
              <a:bodyPr/>
              <a:lstStyle/>
              <a:p>
                <a:r>
                  <a:rPr lang="pt-BR">
                    <a:noFill/>
                  </a:rPr>
                  <a:t> </a:t>
                </a:r>
              </a:p>
            </p:txBody>
          </p:sp>
        </mc:Fallback>
      </mc:AlternateContent>
      <p:cxnSp>
        <p:nvCxnSpPr>
          <p:cNvPr id="17" name="Straight Arrow Connector 16"/>
          <p:cNvCxnSpPr/>
          <p:nvPr/>
        </p:nvCxnSpPr>
        <p:spPr>
          <a:xfrm flipH="1">
            <a:off x="6879773" y="3800255"/>
            <a:ext cx="2097930" cy="1395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6718394" y="3105338"/>
                <a:ext cx="2359001" cy="1600438"/>
              </a:xfrm>
              <a:prstGeom prst="rect">
                <a:avLst/>
              </a:prstGeom>
              <a:solidFill>
                <a:schemeClr val="bg1"/>
              </a:solidFill>
            </p:spPr>
            <p:txBody>
              <a:bodyPr wrap="square" rtlCol="0">
                <a:spAutoFit/>
              </a:bodyPr>
              <a:lstStyle/>
              <a:p>
                <a:pPr algn="ctr"/>
                <a:r>
                  <a:rPr lang="pt-BR" sz="1400" dirty="0"/>
                  <a:t>O erro é calculado variando-se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2</m:t>
                        </m:r>
                      </m:sub>
                    </m:sSub>
                  </m:oMath>
                </a14:m>
                <a:r>
                  <a:rPr lang="pt-BR" sz="1400" dirty="0"/>
                  <a:t> na equação do EQM. Neste caso, a superfície será representada por uma matriz de 3 dimensões. Cada par de valores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2</m:t>
                        </m:r>
                      </m:sub>
                    </m:sSub>
                  </m:oMath>
                </a14:m>
                <a:r>
                  <a:rPr lang="pt-BR" sz="1400" dirty="0"/>
                  <a:t> corresponde a um erro.</a:t>
                </a:r>
              </a:p>
            </p:txBody>
          </p:sp>
        </mc:Choice>
        <mc:Fallback xmlns="">
          <p:sp>
            <p:nvSpPr>
              <p:cNvPr id="5" name="TextBox 4"/>
              <p:cNvSpPr txBox="1">
                <a:spLocks noRot="1" noChangeAspect="1" noMove="1" noResize="1" noEditPoints="1" noAdjustHandles="1" noChangeArrowheads="1" noChangeShapeType="1" noTextEdit="1"/>
              </p:cNvSpPr>
              <p:nvPr/>
            </p:nvSpPr>
            <p:spPr>
              <a:xfrm>
                <a:off x="6718394" y="3105338"/>
                <a:ext cx="2359001" cy="1600438"/>
              </a:xfrm>
              <a:prstGeom prst="rect">
                <a:avLst/>
              </a:prstGeom>
              <a:blipFill rotWithShape="0">
                <a:blip r:embed="rId6"/>
                <a:stretch>
                  <a:fillRect t="-380" r="-1809" b="-3042"/>
                </a:stretch>
              </a:blipFill>
            </p:spPr>
            <p:txBody>
              <a:bodyPr/>
              <a:lstStyle/>
              <a:p>
                <a:r>
                  <a:rPr lang="pt-BR">
                    <a:noFill/>
                  </a:rPr>
                  <a:t> </a:t>
                </a:r>
              </a:p>
            </p:txBody>
          </p:sp>
        </mc:Fallback>
      </mc:AlternateContent>
      <p:sp>
        <p:nvSpPr>
          <p:cNvPr id="15" name="Rectangle 14"/>
          <p:cNvSpPr/>
          <p:nvPr/>
        </p:nvSpPr>
        <p:spPr>
          <a:xfrm>
            <a:off x="9077395" y="1437675"/>
            <a:ext cx="3114606" cy="461665"/>
          </a:xfrm>
          <a:prstGeom prst="rect">
            <a:avLst/>
          </a:prstGeom>
        </p:spPr>
        <p:txBody>
          <a:bodyPr wrap="square">
            <a:spAutoFit/>
          </a:bodyPr>
          <a:lstStyle/>
          <a:p>
            <a:pPr algn="ctr"/>
            <a:r>
              <a:rPr lang="pt-BR" sz="1200" b="1" dirty="0">
                <a:solidFill>
                  <a:srgbClr val="FF0000"/>
                </a:solidFill>
              </a:rPr>
              <a:t>Observem que temos apenas um ponto de mínimo. Isto se deve a superfície ser convexa.</a:t>
            </a:r>
          </a:p>
        </p:txBody>
      </p:sp>
    </p:spTree>
    <p:extLst>
      <p:ext uri="{BB962C8B-B14F-4D97-AF65-F5344CB8AC3E}">
        <p14:creationId xmlns:p14="http://schemas.microsoft.com/office/powerpoint/2010/main" val="1042717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2"/>
            <a:ext cx="10515600" cy="1032572"/>
          </a:xfrm>
        </p:spPr>
        <p:txBody>
          <a:bodyPr/>
          <a:lstStyle/>
          <a:p>
            <a:r>
              <a:rPr lang="pt-BR" dirty="0" smtClean="0"/>
              <a:t>Formatos diferentes para a superfície de erro</a:t>
            </a:r>
            <a:endParaRPr lang="pt-BR" dirty="0"/>
          </a:p>
        </p:txBody>
      </p:sp>
      <p:sp>
        <p:nvSpPr>
          <p:cNvPr id="4" name="Rectangle 3"/>
          <p:cNvSpPr/>
          <p:nvPr/>
        </p:nvSpPr>
        <p:spPr>
          <a:xfrm>
            <a:off x="0" y="6364251"/>
            <a:ext cx="6218847" cy="338554"/>
          </a:xfrm>
          <a:prstGeom prst="rect">
            <a:avLst/>
          </a:prstGeom>
          <a:noFill/>
        </p:spPr>
        <p:txBody>
          <a:bodyPr wrap="square" rtlCol="0">
            <a:spAutoFit/>
          </a:bodyPr>
          <a:lstStyle/>
          <a:p>
            <a:r>
              <a:rPr lang="pt-BR" sz="1600" b="1" dirty="0">
                <a:solidFill>
                  <a:srgbClr val="00B0F0"/>
                </a:solidFill>
              </a:rPr>
              <a:t>Exemplo: formatos_diferentes_da_superfície_de_erro.ipynb</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0625" t="19499" r="28607" b="15042"/>
          <a:stretch/>
        </p:blipFill>
        <p:spPr>
          <a:xfrm>
            <a:off x="4948928" y="812800"/>
            <a:ext cx="2252502" cy="242637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4812" t="10821" r="9367" b="5970"/>
          <a:stretch/>
        </p:blipFill>
        <p:spPr>
          <a:xfrm>
            <a:off x="5342917" y="5127869"/>
            <a:ext cx="1893633" cy="1224000"/>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1196" t="19652" r="28676" b="15103"/>
          <a:stretch/>
        </p:blipFill>
        <p:spPr>
          <a:xfrm>
            <a:off x="7474851" y="812800"/>
            <a:ext cx="2214756" cy="2403245"/>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812" t="10397" r="9119" b="6393"/>
          <a:stretch/>
        </p:blipFill>
        <p:spPr>
          <a:xfrm>
            <a:off x="7760670" y="5127869"/>
            <a:ext cx="1893600" cy="1220443"/>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10625" t="19243" r="28607" b="14659"/>
          <a:stretch/>
        </p:blipFill>
        <p:spPr>
          <a:xfrm>
            <a:off x="9917271" y="812800"/>
            <a:ext cx="2230704" cy="2426379"/>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3732" t="10075" r="9453" b="5970"/>
          <a:stretch/>
        </p:blipFill>
        <p:spPr>
          <a:xfrm>
            <a:off x="10059040" y="5124312"/>
            <a:ext cx="1898560" cy="12240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3881118" cy="923330"/>
              </a:xfrm>
              <a:prstGeom prst="rect">
                <a:avLst/>
              </a:prstGeom>
              <a:noFill/>
            </p:spPr>
            <p:txBody>
              <a:bodyPr wrap="square" rtlCol="0">
                <a:spAutoFit/>
              </a:bodyPr>
              <a:lstStyle/>
              <a:p>
                <a:r>
                  <a:rPr lang="pt-BR" dirty="0" smtClean="0"/>
                  <a:t>Função objetivo</a:t>
                </a:r>
                <a:r>
                  <a:rPr lang="pt-BR" b="0" dirty="0" smtClean="0"/>
                  <a:t>:</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m:oMathPara>
                </a14:m>
                <a:endParaRPr lang="pt-BR" b="0" i="1" dirty="0" smtClean="0">
                  <a:latin typeface="Cambria Math" panose="02040503050406030204" pitchFamily="18" charset="0"/>
                </a:endParaRPr>
              </a:p>
              <a:p>
                <a:r>
                  <a:rPr lang="pt-BR" dirty="0" smtClean="0"/>
                  <a:t>onde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r>
                  <a:rPr lang="pt-BR" dirty="0" smtClean="0"/>
                  <a:t>.</a:t>
                </a:r>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3881118" cy="923330"/>
              </a:xfrm>
              <a:prstGeom prst="rect">
                <a:avLst/>
              </a:prstGeom>
              <a:blipFill rotWithShape="0">
                <a:blip r:embed="rId9"/>
                <a:stretch>
                  <a:fillRect l="-1415" t="-3289"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342918" y="6335803"/>
                <a:ext cx="191405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1</m:t>
                          </m:r>
                        </m:sub>
                      </m:sSub>
                      <m:r>
                        <a:rPr lang="pt-BR" sz="1400" b="0" i="0" smtClean="0">
                          <a:latin typeface="Cambria Math" panose="02040503050406030204" pitchFamily="18" charset="0"/>
                        </a:rPr>
                        <m:t>=2∗</m:t>
                      </m:r>
                      <m:r>
                        <m:rPr>
                          <m:sty m:val="p"/>
                        </m:rPr>
                        <a:rPr lang="pt-BR" sz="1400" b="0" i="0" smtClean="0">
                          <a:latin typeface="Cambria Math" panose="02040503050406030204" pitchFamily="18" charset="0"/>
                        </a:rPr>
                        <m:t>randn</m:t>
                      </m:r>
                      <m:d>
                        <m:dPr>
                          <m:ctrlPr>
                            <a:rPr lang="pt-BR" sz="1400" b="0" i="1" smtClean="0">
                              <a:latin typeface="Cambria Math" panose="02040503050406030204" pitchFamily="18" charset="0"/>
                            </a:rPr>
                          </m:ctrlPr>
                        </m:dPr>
                        <m:e>
                          <m:r>
                            <m:rPr>
                              <m:sty m:val="p"/>
                            </m:rPr>
                            <a:rPr lang="pt-BR" sz="1400" b="0" i="0" smtClean="0">
                              <a:latin typeface="Cambria Math" panose="02040503050406030204" pitchFamily="18" charset="0"/>
                            </a:rPr>
                            <m:t>M</m:t>
                          </m:r>
                          <m:r>
                            <a:rPr lang="pt-BR" sz="1400" b="0" i="0" smtClean="0">
                              <a:latin typeface="Cambria Math" panose="02040503050406030204" pitchFamily="18" charset="0"/>
                            </a:rPr>
                            <m:t>,1</m:t>
                          </m:r>
                        </m:e>
                      </m:d>
                    </m:oMath>
                  </m:oMathPara>
                </a14:m>
                <a:endParaRPr lang="pt-BR" sz="1400" b="0" dirty="0" smtClean="0"/>
              </a:p>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2</m:t>
                          </m:r>
                        </m:sub>
                      </m:sSub>
                      <m:r>
                        <a:rPr lang="pt-BR" sz="1400" b="0" i="1" smtClean="0">
                          <a:latin typeface="Cambria Math" panose="02040503050406030204" pitchFamily="18" charset="0"/>
                        </a:rPr>
                        <m:t>=</m:t>
                      </m:r>
                      <m:r>
                        <m:rPr>
                          <m:sty m:val="p"/>
                        </m:rPr>
                        <a:rPr lang="pt-BR" sz="1400">
                          <a:latin typeface="Cambria Math" panose="02040503050406030204" pitchFamily="18" charset="0"/>
                        </a:rPr>
                        <m:t>randn</m:t>
                      </m:r>
                      <m:d>
                        <m:dPr>
                          <m:ctrlPr>
                            <a:rPr lang="pt-BR" sz="1400" i="1">
                              <a:latin typeface="Cambria Math" panose="02040503050406030204" pitchFamily="18" charset="0"/>
                            </a:rPr>
                          </m:ctrlPr>
                        </m:dPr>
                        <m:e>
                          <m:r>
                            <m:rPr>
                              <m:sty m:val="p"/>
                            </m:rPr>
                            <a:rPr lang="pt-BR" sz="1400">
                              <a:latin typeface="Cambria Math" panose="02040503050406030204" pitchFamily="18" charset="0"/>
                            </a:rPr>
                            <m:t>M</m:t>
                          </m:r>
                          <m:r>
                            <a:rPr lang="pt-BR" sz="1400">
                              <a:latin typeface="Cambria Math" panose="02040503050406030204" pitchFamily="18" charset="0"/>
                            </a:rPr>
                            <m:t>,1</m:t>
                          </m:r>
                        </m:e>
                      </m:d>
                    </m:oMath>
                  </m:oMathPara>
                </a14:m>
                <a:endParaRPr lang="pt-BR" sz="1400" dirty="0"/>
              </a:p>
            </p:txBody>
          </p:sp>
        </mc:Choice>
        <mc:Fallback xmlns="">
          <p:sp>
            <p:nvSpPr>
              <p:cNvPr id="18" name="Rectangle 17"/>
              <p:cNvSpPr>
                <a:spLocks noRot="1" noChangeAspect="1" noMove="1" noResize="1" noEditPoints="1" noAdjustHandles="1" noChangeArrowheads="1" noChangeShapeType="1" noTextEdit="1"/>
              </p:cNvSpPr>
              <p:nvPr/>
            </p:nvSpPr>
            <p:spPr>
              <a:xfrm>
                <a:off x="5342918" y="6335803"/>
                <a:ext cx="1914052" cy="52322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827808" y="6320474"/>
                <a:ext cx="1826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1</m:t>
                          </m:r>
                        </m:sub>
                      </m:sSub>
                      <m:r>
                        <a:rPr lang="pt-BR" sz="1400" b="0" i="0" smtClean="0">
                          <a:latin typeface="Cambria Math" panose="02040503050406030204" pitchFamily="18" charset="0"/>
                        </a:rPr>
                        <m:t>=</m:t>
                      </m:r>
                      <m:r>
                        <m:rPr>
                          <m:sty m:val="p"/>
                        </m:rPr>
                        <a:rPr lang="pt-BR" sz="1400" b="0" i="0" smtClean="0">
                          <a:latin typeface="Cambria Math" panose="02040503050406030204" pitchFamily="18" charset="0"/>
                        </a:rPr>
                        <m:t>randn</m:t>
                      </m:r>
                      <m:d>
                        <m:dPr>
                          <m:ctrlPr>
                            <a:rPr lang="pt-BR" sz="1400" b="0" i="1" smtClean="0">
                              <a:latin typeface="Cambria Math" panose="02040503050406030204" pitchFamily="18" charset="0"/>
                            </a:rPr>
                          </m:ctrlPr>
                        </m:dPr>
                        <m:e>
                          <m:r>
                            <m:rPr>
                              <m:sty m:val="p"/>
                            </m:rPr>
                            <a:rPr lang="pt-BR" sz="1400" b="0" i="0" smtClean="0">
                              <a:latin typeface="Cambria Math" panose="02040503050406030204" pitchFamily="18" charset="0"/>
                            </a:rPr>
                            <m:t>M</m:t>
                          </m:r>
                          <m:r>
                            <a:rPr lang="pt-BR" sz="1400" b="0" i="0" smtClean="0">
                              <a:latin typeface="Cambria Math" panose="02040503050406030204" pitchFamily="18" charset="0"/>
                            </a:rPr>
                            <m:t>,1</m:t>
                          </m:r>
                        </m:e>
                      </m:d>
                    </m:oMath>
                  </m:oMathPara>
                </a14:m>
                <a:endParaRPr lang="pt-BR" sz="1400" b="0" dirty="0" smtClean="0"/>
              </a:p>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2</m:t>
                          </m:r>
                        </m:sub>
                      </m:sSub>
                      <m:r>
                        <a:rPr lang="pt-BR" sz="1400" b="0" i="1" smtClean="0">
                          <a:latin typeface="Cambria Math" panose="02040503050406030204" pitchFamily="18" charset="0"/>
                        </a:rPr>
                        <m:t>=</m:t>
                      </m:r>
                      <m:r>
                        <a:rPr lang="pt-BR" sz="1400">
                          <a:latin typeface="Cambria Math" panose="02040503050406030204" pitchFamily="18" charset="0"/>
                        </a:rPr>
                        <m:t>2∗</m:t>
                      </m:r>
                      <m:r>
                        <m:rPr>
                          <m:sty m:val="p"/>
                        </m:rPr>
                        <a:rPr lang="pt-BR" sz="1400">
                          <a:latin typeface="Cambria Math" panose="02040503050406030204" pitchFamily="18" charset="0"/>
                        </a:rPr>
                        <m:t>randn</m:t>
                      </m:r>
                      <m:d>
                        <m:dPr>
                          <m:ctrlPr>
                            <a:rPr lang="pt-BR" sz="1400" i="1">
                              <a:latin typeface="Cambria Math" panose="02040503050406030204" pitchFamily="18" charset="0"/>
                            </a:rPr>
                          </m:ctrlPr>
                        </m:dPr>
                        <m:e>
                          <m:r>
                            <m:rPr>
                              <m:sty m:val="p"/>
                            </m:rPr>
                            <a:rPr lang="pt-BR" sz="1400">
                              <a:latin typeface="Cambria Math" panose="02040503050406030204" pitchFamily="18" charset="0"/>
                            </a:rPr>
                            <m:t>M</m:t>
                          </m:r>
                          <m:r>
                            <a:rPr lang="pt-BR" sz="1400">
                              <a:latin typeface="Cambria Math" panose="02040503050406030204" pitchFamily="18" charset="0"/>
                            </a:rPr>
                            <m:t>,1</m:t>
                          </m:r>
                        </m:e>
                      </m:d>
                    </m:oMath>
                  </m:oMathPara>
                </a14:m>
                <a:endParaRPr lang="pt-BR" sz="1400" dirty="0"/>
              </a:p>
            </p:txBody>
          </p:sp>
        </mc:Choice>
        <mc:Fallback xmlns="">
          <p:sp>
            <p:nvSpPr>
              <p:cNvPr id="19" name="Rectangle 18"/>
              <p:cNvSpPr>
                <a:spLocks noRot="1" noChangeAspect="1" noMove="1" noResize="1" noEditPoints="1" noAdjustHandles="1" noChangeArrowheads="1" noChangeShapeType="1" noTextEdit="1"/>
              </p:cNvSpPr>
              <p:nvPr/>
            </p:nvSpPr>
            <p:spPr>
              <a:xfrm>
                <a:off x="7827808" y="6320474"/>
                <a:ext cx="1826462" cy="523220"/>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3233" y="6319285"/>
                <a:ext cx="1826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𝑥</m:t>
                          </m:r>
                        </m:e>
                        <m:sub>
                          <m:r>
                            <a:rPr lang="pt-BR" sz="1400" i="1">
                              <a:latin typeface="Cambria Math" panose="02040503050406030204" pitchFamily="18" charset="0"/>
                            </a:rPr>
                            <m:t>1</m:t>
                          </m:r>
                        </m:sub>
                      </m:sSub>
                      <m:r>
                        <a:rPr lang="pt-BR" sz="1400" b="0" i="0" smtClean="0">
                          <a:latin typeface="Cambria Math" panose="02040503050406030204" pitchFamily="18" charset="0"/>
                        </a:rPr>
                        <m:t>=2∗</m:t>
                      </m:r>
                      <m:r>
                        <m:rPr>
                          <m:sty m:val="p"/>
                        </m:rPr>
                        <a:rPr lang="pt-BR" sz="1400" b="0" i="0" smtClean="0">
                          <a:latin typeface="Cambria Math" panose="02040503050406030204" pitchFamily="18" charset="0"/>
                        </a:rPr>
                        <m:t>randn</m:t>
                      </m:r>
                      <m:d>
                        <m:dPr>
                          <m:ctrlPr>
                            <a:rPr lang="pt-BR" sz="1400" b="0" i="1" smtClean="0">
                              <a:latin typeface="Cambria Math" panose="02040503050406030204" pitchFamily="18" charset="0"/>
                            </a:rPr>
                          </m:ctrlPr>
                        </m:dPr>
                        <m:e>
                          <m:r>
                            <m:rPr>
                              <m:sty m:val="p"/>
                            </m:rPr>
                            <a:rPr lang="pt-BR" sz="1400" b="0" i="0" smtClean="0">
                              <a:latin typeface="Cambria Math" panose="02040503050406030204" pitchFamily="18" charset="0"/>
                            </a:rPr>
                            <m:t>M</m:t>
                          </m:r>
                          <m:r>
                            <a:rPr lang="pt-BR" sz="1400" b="0" i="0" smtClean="0">
                              <a:latin typeface="Cambria Math" panose="02040503050406030204" pitchFamily="18" charset="0"/>
                            </a:rPr>
                            <m:t>,1</m:t>
                          </m:r>
                        </m:e>
                      </m:d>
                    </m:oMath>
                  </m:oMathPara>
                </a14:m>
                <a:endParaRPr lang="pt-BR" sz="1400" b="0" dirty="0" smtClean="0"/>
              </a:p>
              <a:p>
                <a:pPr/>
                <a14:m>
                  <m:oMathPara xmlns:m="http://schemas.openxmlformats.org/officeDocument/2006/math">
                    <m:oMathParaPr>
                      <m:jc m:val="centerGroup"/>
                    </m:oMathParaPr>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2</m:t>
                          </m:r>
                        </m:sub>
                      </m:sSub>
                      <m:r>
                        <a:rPr lang="pt-BR" sz="1400" b="0" i="1" smtClean="0">
                          <a:latin typeface="Cambria Math" panose="02040503050406030204" pitchFamily="18" charset="0"/>
                        </a:rPr>
                        <m:t>=</m:t>
                      </m:r>
                      <m:r>
                        <a:rPr lang="pt-BR" sz="1400">
                          <a:latin typeface="Cambria Math" panose="02040503050406030204" pitchFamily="18" charset="0"/>
                        </a:rPr>
                        <m:t>2∗</m:t>
                      </m:r>
                      <m:r>
                        <m:rPr>
                          <m:sty m:val="p"/>
                        </m:rPr>
                        <a:rPr lang="pt-BR" sz="1400">
                          <a:latin typeface="Cambria Math" panose="02040503050406030204" pitchFamily="18" charset="0"/>
                        </a:rPr>
                        <m:t>randn</m:t>
                      </m:r>
                      <m:d>
                        <m:dPr>
                          <m:ctrlPr>
                            <a:rPr lang="pt-BR" sz="1400" i="1">
                              <a:latin typeface="Cambria Math" panose="02040503050406030204" pitchFamily="18" charset="0"/>
                            </a:rPr>
                          </m:ctrlPr>
                        </m:dPr>
                        <m:e>
                          <m:r>
                            <m:rPr>
                              <m:sty m:val="p"/>
                            </m:rPr>
                            <a:rPr lang="pt-BR" sz="1400">
                              <a:latin typeface="Cambria Math" panose="02040503050406030204" pitchFamily="18" charset="0"/>
                            </a:rPr>
                            <m:t>M</m:t>
                          </m:r>
                          <m:r>
                            <a:rPr lang="pt-BR" sz="1400">
                              <a:latin typeface="Cambria Math" panose="02040503050406030204" pitchFamily="18" charset="0"/>
                            </a:rPr>
                            <m:t>,1</m:t>
                          </m:r>
                        </m:e>
                      </m:d>
                    </m:oMath>
                  </m:oMathPara>
                </a14:m>
                <a:endParaRPr lang="pt-BR" sz="1400" dirty="0"/>
              </a:p>
            </p:txBody>
          </p:sp>
        </mc:Choice>
        <mc:Fallback xmlns="">
          <p:sp>
            <p:nvSpPr>
              <p:cNvPr id="20" name="Rectangle 19"/>
              <p:cNvSpPr>
                <a:spLocks noRot="1" noChangeAspect="1" noMove="1" noResize="1" noEditPoints="1" noAdjustHandles="1" noChangeArrowheads="1" noChangeShapeType="1" noTextEdit="1"/>
              </p:cNvSpPr>
              <p:nvPr/>
            </p:nvSpPr>
            <p:spPr>
              <a:xfrm>
                <a:off x="10213233" y="6319285"/>
                <a:ext cx="1826462" cy="523220"/>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510998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dirty="0">
                                          <a:latin typeface="Cambria Math" panose="02040503050406030204" pitchFamily="18" charset="0"/>
                                        </a:rPr>
                                      </m:ctrlPr>
                                    </m:dPr>
                                    <m:e>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d>
                                </m:e>
                              </m:d>
                            </m:e>
                            <m:sup>
                              <m:r>
                                <a:rPr lang="pt-BR" i="1">
                                  <a:latin typeface="Cambria Math" panose="02040503050406030204" pitchFamily="18" charset="0"/>
                                </a:rPr>
                                <m:t>2</m:t>
                              </m:r>
                            </m:sup>
                          </m:sSup>
                          <m:r>
                            <a:rPr lang="pt-BR" b="0" i="1" smtClean="0">
                              <a:latin typeface="Cambria Math" panose="02040503050406030204" pitchFamily="18" charset="0"/>
                            </a:rPr>
                            <m:t>.</m:t>
                          </m:r>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5109989" cy="871457"/>
              </a:xfrm>
              <a:prstGeom prst="rect">
                <a:avLst/>
              </a:prstGeom>
              <a:blipFill rotWithShape="0">
                <a:blip r:embed="rId13"/>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superfície de erro usamos:</a:t>
            </a:r>
            <a:endParaRPr lang="pt-BR" dirty="0"/>
          </a:p>
        </p:txBody>
      </p:sp>
      <p:pic>
        <p:nvPicPr>
          <p:cNvPr id="3" name="Picture 2"/>
          <p:cNvPicPr>
            <a:picLocks noChangeAspect="1"/>
          </p:cNvPicPr>
          <p:nvPr/>
        </p:nvPicPr>
        <p:blipFill rotWithShape="1">
          <a:blip r:embed="rId14" cstate="print">
            <a:extLst>
              <a:ext uri="{28A0092B-C50C-407E-A947-70E740481C1C}">
                <a14:useLocalDpi xmlns:a14="http://schemas.microsoft.com/office/drawing/2010/main" val="0"/>
              </a:ext>
            </a:extLst>
          </a:blip>
          <a:srcRect t="6549" r="8122" b="2747"/>
          <a:stretch/>
        </p:blipFill>
        <p:spPr>
          <a:xfrm>
            <a:off x="5365197" y="3234241"/>
            <a:ext cx="1865374" cy="1841543"/>
          </a:xfrm>
          <a:prstGeom prst="rect">
            <a:avLst/>
          </a:prstGeom>
        </p:spPr>
      </p:pic>
      <p:pic>
        <p:nvPicPr>
          <p:cNvPr id="5" name="Picture 4"/>
          <p:cNvPicPr>
            <a:picLocks noChangeAspect="1"/>
          </p:cNvPicPr>
          <p:nvPr/>
        </p:nvPicPr>
        <p:blipFill rotWithShape="1">
          <a:blip r:embed="rId15" cstate="print">
            <a:extLst>
              <a:ext uri="{28A0092B-C50C-407E-A947-70E740481C1C}">
                <a14:useLocalDpi xmlns:a14="http://schemas.microsoft.com/office/drawing/2010/main" val="0"/>
              </a:ext>
            </a:extLst>
          </a:blip>
          <a:srcRect t="6944" r="7834" b="2778"/>
          <a:stretch/>
        </p:blipFill>
        <p:spPr>
          <a:xfrm>
            <a:off x="7760670" y="3234241"/>
            <a:ext cx="1889560" cy="1850833"/>
          </a:xfrm>
          <a:prstGeom prst="rect">
            <a:avLst/>
          </a:prstGeom>
        </p:spPr>
      </p:pic>
      <p:pic>
        <p:nvPicPr>
          <p:cNvPr id="6" name="Picture 5"/>
          <p:cNvPicPr>
            <a:picLocks noChangeAspect="1"/>
          </p:cNvPicPr>
          <p:nvPr/>
        </p:nvPicPr>
        <p:blipFill rotWithShape="1">
          <a:blip r:embed="rId16" cstate="print">
            <a:extLst>
              <a:ext uri="{28A0092B-C50C-407E-A947-70E740481C1C}">
                <a14:useLocalDpi xmlns:a14="http://schemas.microsoft.com/office/drawing/2010/main" val="0"/>
              </a:ext>
            </a:extLst>
          </a:blip>
          <a:srcRect t="7294" r="8043" b="2428"/>
          <a:stretch/>
        </p:blipFill>
        <p:spPr>
          <a:xfrm>
            <a:off x="10059040" y="3237074"/>
            <a:ext cx="1872910" cy="1838710"/>
          </a:xfrm>
          <a:prstGeom prst="rect">
            <a:avLst/>
          </a:prstGeom>
        </p:spPr>
      </p:pic>
      <mc:AlternateContent xmlns:mc="http://schemas.openxmlformats.org/markup-compatibility/2006" xmlns:a14="http://schemas.microsoft.com/office/drawing/2010/main">
        <mc:Choice Requires="a14">
          <p:sp>
            <p:nvSpPr>
              <p:cNvPr id="24" name="TextBox 23"/>
              <p:cNvSpPr txBox="1"/>
              <p:nvPr/>
            </p:nvSpPr>
            <p:spPr>
              <a:xfrm>
                <a:off x="148110" y="3668902"/>
                <a:ext cx="5112712" cy="2585323"/>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smtClean="0"/>
                  <a:t> no erro é maior, ou seja, o erro varia mais rapidamente com variações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smtClean="0"/>
                  <a:t>, resultando num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r>
                      <a:rPr lang="pt-BR" i="1">
                        <a:latin typeface="Cambria Math" panose="02040503050406030204" pitchFamily="18" charset="0"/>
                        <a:ea typeface="Cambria Math" panose="02040503050406030204" pitchFamily="18" charset="0"/>
                      </a:rPr>
                      <m:t> </m:t>
                    </m:r>
                  </m:oMath>
                </a14:m>
                <a:r>
                  <a:rPr lang="pt-BR" dirty="0" smtClean="0"/>
                  <a:t>(</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e>
                    </m:acc>
                  </m:oMath>
                </a14:m>
                <a:r>
                  <a:rPr lang="pt-BR" dirty="0" smtClean="0"/>
                  <a:t> quanto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e>
                    </m:acc>
                  </m:oMath>
                </a14:m>
                <a:r>
                  <a:rPr lang="pt-BR" dirty="0" smtClean="0"/>
                  <a:t> tem </a:t>
                </a:r>
                <a:r>
                  <a:rPr lang="pt-BR" b="1" i="1" dirty="0" smtClean="0"/>
                  <a:t>pesos</a:t>
                </a:r>
                <a:r>
                  <a:rPr lang="pt-BR" dirty="0" smtClean="0"/>
                  <a:t> semelhante na variação do erro (tigela).</a:t>
                </a:r>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148110" y="3668902"/>
                <a:ext cx="5112712" cy="2585323"/>
              </a:xfrm>
              <a:prstGeom prst="rect">
                <a:avLst/>
              </a:prstGeom>
              <a:blipFill rotWithShape="0">
                <a:blip r:embed="rId17"/>
                <a:stretch>
                  <a:fillRect l="-715" t="-1415" r="-1430" b="-2830"/>
                </a:stretch>
              </a:blipFill>
            </p:spPr>
            <p:txBody>
              <a:bodyPr/>
              <a:lstStyle/>
              <a:p>
                <a:r>
                  <a:rPr lang="pt-BR">
                    <a:noFill/>
                  </a:rPr>
                  <a:t> </a:t>
                </a:r>
              </a:p>
            </p:txBody>
          </p:sp>
        </mc:Fallback>
      </mc:AlternateContent>
    </p:spTree>
    <p:extLst>
      <p:ext uri="{BB962C8B-B14F-4D97-AF65-F5344CB8AC3E}">
        <p14:creationId xmlns:p14="http://schemas.microsoft.com/office/powerpoint/2010/main" val="2873511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36087" cy="5032376"/>
              </a:xfrm>
            </p:spPr>
            <p:txBody>
              <a:bodyPr>
                <a:normAutofit fontScale="92500" lnSpcReduction="20000"/>
              </a:bodyPr>
              <a:lstStyle/>
              <a:p>
                <a:r>
                  <a:rPr lang="pt-BR" b="1" dirty="0" smtClean="0"/>
                  <a:t>Alta complexidade computacional</a:t>
                </a:r>
                <a:r>
                  <a:rPr lang="pt-BR" dirty="0" smtClean="0"/>
                  <a:t>: a </a:t>
                </a:r>
                <a:r>
                  <a:rPr lang="pt-BR" dirty="0"/>
                  <a:t>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a:t>
                </a:r>
                <a:r>
                  <a:rPr lang="pt-BR" dirty="0" smtClean="0"/>
                  <a:t>, </a:t>
                </a:r>
                <a14:m>
                  <m:oMath xmlns:m="http://schemas.openxmlformats.org/officeDocument/2006/math">
                    <m:r>
                      <a:rPr lang="pt-BR" b="0" i="1" smtClean="0">
                        <a:latin typeface="Cambria Math" panose="02040503050406030204" pitchFamily="18" charset="0"/>
                      </a:rPr>
                      <m:t>𝐾</m:t>
                    </m:r>
                  </m:oMath>
                </a14:m>
                <a:r>
                  <a:rPr lang="pt-BR" dirty="0" smtClean="0"/>
                  <a:t>, 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a:t>
                </a:r>
                <a:r>
                  <a:rPr lang="pt-BR" dirty="0" smtClean="0"/>
                  <a:t>iterativas.</a:t>
                </a:r>
                <a:endParaRPr lang="pt-BR" dirty="0"/>
              </a:p>
              <a:p>
                <a:pPr lvl="1">
                  <a:buFont typeface="Courier New" panose="02070309020205020404" pitchFamily="49" charset="0"/>
                  <a:buChar char="o"/>
                </a:pPr>
                <a:r>
                  <a:rPr lang="pt-BR" dirty="0"/>
                  <a:t>Métodos iterativos de busca que façam a atualização dos </a:t>
                </a:r>
                <a:r>
                  <a:rPr lang="pt-BR" dirty="0" smtClean="0"/>
                  <a:t>pesos, </a:t>
                </a:r>
                <a14:m>
                  <m:oMath xmlns:m="http://schemas.openxmlformats.org/officeDocument/2006/math">
                    <m:r>
                      <a:rPr lang="pt-BR" b="1" i="1" smtClean="0">
                        <a:latin typeface="Cambria Math" panose="02040503050406030204" pitchFamily="18" charset="0"/>
                      </a:rPr>
                      <m:t>𝒂</m:t>
                    </m:r>
                  </m:oMath>
                </a14:m>
                <a:r>
                  <a:rPr lang="pt-BR" dirty="0"/>
                  <a:t>, à medida que os dados </a:t>
                </a:r>
                <a:r>
                  <a:rPr lang="pt-BR" dirty="0" smtClean="0"/>
                  <a:t>são apresentados </a:t>
                </a:r>
                <a:r>
                  <a:rPr lang="pt-BR" dirty="0"/>
                  <a:t>ao modelo</a:t>
                </a:r>
                <a:r>
                  <a:rPr lang="pt-BR" dirty="0" smtClean="0"/>
                  <a:t>.</a:t>
                </a:r>
              </a:p>
              <a:p>
                <a:pPr lvl="1">
                  <a:buFont typeface="Courier New" panose="02070309020205020404" pitchFamily="49" charset="0"/>
                  <a:buChar char="o"/>
                </a:pPr>
                <a:r>
                  <a:rPr lang="pt-BR" dirty="0" smtClean="0"/>
                  <a:t>Por exemplo, o algoritmo do </a:t>
                </a:r>
                <a:r>
                  <a:rPr lang="pt-BR" b="1" i="1" dirty="0" smtClean="0"/>
                  <a:t>gradiente descendente</a:t>
                </a:r>
                <a:r>
                  <a:rPr lang="pt-BR" dirty="0" smtClean="0"/>
                  <a:t>, o qual veremos a seguir.</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36087" cy="5032376"/>
              </a:xfrm>
              <a:blipFill rotWithShape="0">
                <a:blip r:embed="rId3"/>
                <a:stretch>
                  <a:fillRect l="-821" t="-3027" r="-1040"/>
                </a:stretch>
              </a:blipFill>
            </p:spPr>
            <p:txBody>
              <a:bodyPr/>
              <a:lstStyle/>
              <a:p>
                <a:r>
                  <a:rPr lang="pt-BR">
                    <a:noFill/>
                  </a:rPr>
                  <a:t> </a:t>
                </a:r>
              </a:p>
            </p:txBody>
          </p:sp>
        </mc:Fallback>
      </mc:AlternateContent>
    </p:spTree>
    <p:extLst>
      <p:ext uri="{BB962C8B-B14F-4D97-AF65-F5344CB8AC3E}">
        <p14:creationId xmlns:p14="http://schemas.microsoft.com/office/powerpoint/2010/main" val="144761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10312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a:t>
                </a:r>
                <a:r>
                  <a:rPr lang="pt-BR" dirty="0" smtClean="0"/>
                  <a:t>indica a </a:t>
                </a:r>
                <a:r>
                  <a:rPr lang="pt-BR" b="1" i="1" dirty="0" smtClean="0"/>
                  <a:t>magnitude</a:t>
                </a:r>
                <a:r>
                  <a:rPr lang="pt-BR" dirty="0" smtClean="0"/>
                  <a:t> (i.e., </a:t>
                </a:r>
                <a:r>
                  <a:rPr lang="pt-BR" b="1" i="1" dirty="0" smtClean="0"/>
                  <a:t>taxa</a:t>
                </a:r>
                <a:r>
                  <a:rPr lang="pt-BR" dirty="0" smtClean="0"/>
                  <a:t>) e a </a:t>
                </a:r>
                <a:r>
                  <a:rPr lang="pt-BR" b="1" i="1" dirty="0"/>
                  <a:t>direção</a:t>
                </a:r>
                <a:r>
                  <a:rPr lang="pt-BR" dirty="0"/>
                  <a:t> </a:t>
                </a:r>
                <a:r>
                  <a:rPr lang="pt-BR" dirty="0" smtClean="0"/>
                  <a:t>na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a:t>
                </a:r>
                <a:r>
                  <a:rPr lang="pt-BR" dirty="0" smtClean="0"/>
                  <a:t>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smtClean="0"/>
                  <a:t> é </a:t>
                </a:r>
                <a:r>
                  <a:rPr lang="pt-BR" dirty="0"/>
                  <a:t>definido pela derivada parcial em relação a cada </a:t>
                </a:r>
                <a:r>
                  <a:rPr lang="pt-BR" dirty="0" smtClean="0"/>
                  <a:t>um de </a:t>
                </a:r>
                <a:r>
                  <a:rPr lang="pt-BR" dirty="0"/>
                  <a:t>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r>
                      <a:rPr lang="pt-BR" b="0" i="0" smtClean="0">
                        <a:latin typeface="Cambria Math" panose="02040503050406030204" pitchFamily="18" charset="0"/>
                      </a:rPr>
                      <m:t>:</m:t>
                    </m:r>
                  </m:oMath>
                </a14:m>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r>
                      <a:rPr lang="pt-BR" b="0" i="0" smtClean="0">
                        <a:latin typeface="Cambria Math" panose="02040503050406030204" pitchFamily="18" charset="0"/>
                        <a:ea typeface="Cambria Math" panose="02040503050406030204" pitchFamily="18" charset="0"/>
                      </a:rPr>
                      <m:t>.</m:t>
                    </m:r>
                  </m:oMath>
                </a14:m>
                <a:r>
                  <a:rPr lang="pt-BR" dirty="0"/>
                  <a:t> </a:t>
                </a:r>
              </a:p>
              <a:p>
                <a:r>
                  <a:rPr lang="pt-BR" dirty="0" smtClean="0"/>
                  <a:t>Cada </a:t>
                </a:r>
                <a:r>
                  <a:rPr lang="pt-BR" dirty="0"/>
                  <a:t>elemento do </a:t>
                </a:r>
                <a:r>
                  <a:rPr lang="pt-BR" b="1" i="1" dirty="0"/>
                  <a:t>vetor gradiente </a:t>
                </a:r>
                <a:r>
                  <a:rPr lang="pt-BR" dirty="0" smtClean="0"/>
                  <a:t>indica a magnitude e a direção de </a:t>
                </a:r>
                <a:r>
                  <a:rPr lang="pt-BR" dirty="0"/>
                  <a:t>máxima </a:t>
                </a:r>
                <a:r>
                  <a:rPr lang="pt-BR" dirty="0" smtClean="0"/>
                  <a:t>variação da função </a:t>
                </a:r>
                <a:r>
                  <a:rPr lang="pt-BR" dirty="0"/>
                  <a:t>em relação àquele </a:t>
                </a:r>
                <a:r>
                  <a:rPr lang="pt-BR" dirty="0" smtClean="0"/>
                  <a:t>argumento.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 ou seja</a:t>
                </a:r>
              </a:p>
              <a:p>
                <a:pPr marL="0" indent="0" algn="ctr">
                  <a:buNone/>
                </a:pPr>
                <a14:m>
                  <m:oMath xmlns:m="http://schemas.openxmlformats.org/officeDocument/2006/math">
                    <m:r>
                      <a:rPr lang="pt-BR" sz="2600" i="1">
                        <a:latin typeface="Cambria Math" panose="02040503050406030204" pitchFamily="18" charset="0"/>
                      </a:rPr>
                      <m:t>𝑓</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0</m:t>
                            </m:r>
                          </m:sub>
                        </m:sSub>
                        <m:r>
                          <a:rPr lang="pt-BR" sz="2600" b="0" i="1" smtClean="0">
                            <a:latin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𝛼</m:t>
                        </m:r>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0</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i="1">
                                    <a:latin typeface="Cambria Math" panose="02040503050406030204" pitchFamily="18" charset="0"/>
                                    <a:ea typeface="Cambria Math" panose="02040503050406030204" pitchFamily="18" charset="0"/>
                                  </a:rPr>
                                  <m:t>0</m:t>
                                </m:r>
                              </m:sub>
                            </m:sSub>
                          </m:den>
                        </m:f>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1</m:t>
                            </m:r>
                          </m:sub>
                        </m:sSub>
                        <m:r>
                          <a:rPr lang="pt-BR" sz="2600" b="0" i="1" smtClean="0">
                            <a:latin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𝛼</m:t>
                        </m:r>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0</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1</m:t>
                                </m:r>
                              </m:sub>
                            </m:sSub>
                          </m:den>
                        </m:f>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b="0" i="1" smtClean="0">
                            <a:latin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𝛼</m:t>
                        </m:r>
                        <m:f>
                          <m:fPr>
                            <m:ctrlPr>
                              <a:rPr lang="pt-BR" sz="2600" i="1">
                                <a:latin typeface="Cambria Math" panose="02040503050406030204" pitchFamily="18" charset="0"/>
                                <a:ea typeface="Cambria Math" panose="02040503050406030204" pitchFamily="18" charset="0"/>
                              </a:rPr>
                            </m:ctrlPr>
                          </m:fPr>
                          <m:num>
                            <m:r>
                              <a:rPr lang="pt-BR" sz="2600" i="1">
                                <a:latin typeface="Cambria Math" panose="02040503050406030204" pitchFamily="18" charset="0"/>
                                <a:ea typeface="Cambria Math" panose="02040503050406030204" pitchFamily="18" charset="0"/>
                              </a:rPr>
                              <m:t>𝜕</m:t>
                            </m:r>
                            <m:r>
                              <a:rPr lang="pt-BR" sz="2600" i="1">
                                <a:latin typeface="Cambria Math" panose="02040503050406030204" pitchFamily="18" charset="0"/>
                                <a:ea typeface="Cambria Math" panose="02040503050406030204" pitchFamily="18" charset="0"/>
                              </a:rPr>
                              <m:t>𝑓</m:t>
                            </m:r>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0</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r>
                              <a:rPr lang="pt-BR" sz="2600" i="1">
                                <a:latin typeface="Cambria Math" panose="02040503050406030204" pitchFamily="18" charset="0"/>
                                <a:ea typeface="Cambria Math" panose="02040503050406030204" pitchFamily="18" charset="0"/>
                              </a:rPr>
                              <m:t>)</m:t>
                            </m:r>
                          </m:num>
                          <m:den>
                            <m:r>
                              <a:rPr lang="pt-BR" sz="2600" i="1">
                                <a:latin typeface="Cambria Math" panose="02040503050406030204" pitchFamily="18" charset="0"/>
                                <a:ea typeface="Cambria Math" panose="02040503050406030204" pitchFamily="18" charset="0"/>
                              </a:rPr>
                              <m:t>𝜕</m:t>
                            </m:r>
                            <m:sSub>
                              <m:sSubPr>
                                <m:ctrlPr>
                                  <a:rPr lang="pt-BR" sz="2600" i="1">
                                    <a:latin typeface="Cambria Math" panose="02040503050406030204" pitchFamily="18" charset="0"/>
                                    <a:ea typeface="Cambria Math" panose="02040503050406030204" pitchFamily="18" charset="0"/>
                                  </a:rPr>
                                </m:ctrlPr>
                              </m:sSubPr>
                              <m:e>
                                <m:r>
                                  <a:rPr lang="pt-BR" sz="2600" i="1">
                                    <a:latin typeface="Cambria Math" panose="02040503050406030204" pitchFamily="18" charset="0"/>
                                    <a:ea typeface="Cambria Math" panose="02040503050406030204" pitchFamily="18" charset="0"/>
                                  </a:rPr>
                                  <m:t>𝑥</m:t>
                                </m:r>
                              </m:e>
                              <m:sub>
                                <m:r>
                                  <a:rPr lang="pt-BR" sz="2600" b="0" i="1" smtClean="0">
                                    <a:latin typeface="Cambria Math" panose="02040503050406030204" pitchFamily="18" charset="0"/>
                                    <a:ea typeface="Cambria Math" panose="02040503050406030204" pitchFamily="18" charset="0"/>
                                  </a:rPr>
                                  <m:t>𝐾</m:t>
                                </m:r>
                              </m:sub>
                            </m:sSub>
                          </m:den>
                        </m:f>
                      </m:e>
                    </m:d>
                    <m:r>
                      <a:rPr lang="pt-BR" sz="2600" b="0" i="1" smtClean="0">
                        <a:latin typeface="Cambria Math" panose="02040503050406030204" pitchFamily="18" charset="0"/>
                      </a:rPr>
                      <m:t>&gt;</m:t>
                    </m:r>
                    <m:r>
                      <a:rPr lang="pt-BR" sz="2600" i="1">
                        <a:latin typeface="Cambria Math" panose="02040503050406030204" pitchFamily="18" charset="0"/>
                      </a:rPr>
                      <m:t>𝑓</m:t>
                    </m:r>
                    <m:d>
                      <m:dPr>
                        <m:ctrlPr>
                          <a:rPr lang="pt-BR" sz="2600" i="1">
                            <a:latin typeface="Cambria Math" panose="02040503050406030204" pitchFamily="18" charset="0"/>
                          </a:rPr>
                        </m:ctrlPr>
                      </m:dPr>
                      <m:e>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0</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1</m:t>
                            </m:r>
                          </m:sub>
                        </m:sSub>
                        <m:r>
                          <a:rPr lang="pt-BR" sz="2600" i="1">
                            <a:latin typeface="Cambria Math" panose="02040503050406030204" pitchFamily="18" charset="0"/>
                          </a:rPr>
                          <m:t>,…,</m:t>
                        </m:r>
                        <m:sSub>
                          <m:sSubPr>
                            <m:ctrlPr>
                              <a:rPr lang="pt-BR" sz="2600" i="1">
                                <a:latin typeface="Cambria Math" panose="02040503050406030204" pitchFamily="18" charset="0"/>
                              </a:rPr>
                            </m:ctrlPr>
                          </m:sSubPr>
                          <m:e>
                            <m:r>
                              <a:rPr lang="pt-BR" sz="2600" i="1">
                                <a:latin typeface="Cambria Math" panose="02040503050406030204" pitchFamily="18" charset="0"/>
                              </a:rPr>
                              <m:t>𝑥</m:t>
                            </m:r>
                          </m:e>
                          <m:sub>
                            <m:r>
                              <a:rPr lang="pt-BR" sz="2600" i="1">
                                <a:latin typeface="Cambria Math" panose="02040503050406030204" pitchFamily="18" charset="0"/>
                              </a:rPr>
                              <m:t>𝐾</m:t>
                            </m:r>
                          </m:sub>
                        </m:sSub>
                      </m:e>
                    </m:d>
                  </m:oMath>
                </a14:m>
                <a:r>
                  <a:rPr lang="pt-BR" sz="26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103120"/>
                <a:ext cx="11147156" cy="4724400"/>
              </a:xfrm>
              <a:blipFill rotWithShape="0">
                <a:blip r:embed="rId3"/>
                <a:stretch>
                  <a:fillRect l="-711" t="-2968" r="-7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083007" y="173058"/>
                <a:ext cx="4108993" cy="1169551"/>
              </a:xfrm>
              <a:prstGeom prst="rect">
                <a:avLst/>
              </a:prstGeom>
            </p:spPr>
            <p:txBody>
              <a:bodyPr wrap="square">
                <a:spAutoFit/>
              </a:bodyPr>
              <a:lstStyle/>
              <a:p>
                <a:pPr marL="285750" lvl="0" indent="-285750">
                  <a:buFont typeface="Arial" panose="020B0604020202020204" pitchFamily="34" charset="0"/>
                  <a:buChar char="•"/>
                  <a:defRPr/>
                </a:pPr>
                <a:r>
                  <a:rPr lang="pt-BR" sz="1400" dirty="0" smtClean="0"/>
                  <a:t>O vetor gradiente, </a:t>
                </a:r>
                <a14:m>
                  <m:oMath xmlns:m="http://schemas.openxmlformats.org/officeDocument/2006/math">
                    <m:r>
                      <a:rPr lang="pt-BR" sz="1400" b="0" i="1">
                        <a:latin typeface="Cambria Math" panose="02040503050406030204" pitchFamily="18" charset="0"/>
                        <a:ea typeface="Cambria Math" panose="02040503050406030204" pitchFamily="18" charset="0"/>
                      </a:rPr>
                      <m:t>𝛻</m:t>
                    </m:r>
                    <m:r>
                      <a:rPr lang="pt-BR" sz="1400" b="0" i="1">
                        <a:latin typeface="Cambria Math" panose="02040503050406030204" pitchFamily="18" charset="0"/>
                        <a:ea typeface="Cambria Math" panose="02040503050406030204" pitchFamily="18" charset="0"/>
                      </a:rPr>
                      <m:t>𝑓</m:t>
                    </m:r>
                  </m:oMath>
                </a14:m>
                <a:r>
                  <a:rPr lang="pt-BR" sz="1400" dirty="0" smtClean="0"/>
                  <a:t>, indica </a:t>
                </a:r>
                <a:r>
                  <a:rPr lang="pt-BR" sz="1400" dirty="0"/>
                  <a:t>a magnitude e a direção em que a função, </a:t>
                </a:r>
                <a14:m>
                  <m:oMath xmlns:m="http://schemas.openxmlformats.org/officeDocument/2006/math">
                    <m:r>
                      <a:rPr lang="pt-BR" sz="1400" b="0" i="1">
                        <a:latin typeface="Cambria Math" panose="02040503050406030204" pitchFamily="18" charset="0"/>
                      </a:rPr>
                      <m:t>𝑓</m:t>
                    </m:r>
                  </m:oMath>
                </a14:m>
                <a:r>
                  <a:rPr lang="pt-BR" sz="1400" dirty="0"/>
                  <a:t>, tem a taxa de crescimento mais </a:t>
                </a:r>
                <a:r>
                  <a:rPr lang="pt-BR" sz="1400" dirty="0" smtClean="0"/>
                  <a:t>rápida.</a:t>
                </a:r>
              </a:p>
              <a:p>
                <a:pPr marL="285750" lvl="0" indent="-285750">
                  <a:buFont typeface="Arial" panose="020B0604020202020204" pitchFamily="34" charset="0"/>
                  <a:buChar char="•"/>
                  <a:defRPr/>
                </a:pPr>
                <a:r>
                  <a:rPr lang="pt-BR" sz="1400" dirty="0" smtClean="0"/>
                  <a:t>O </a:t>
                </a:r>
                <a:r>
                  <a:rPr lang="pt-BR" sz="1400" dirty="0"/>
                  <a:t>vetor gradiente em um ponto </a:t>
                </a:r>
                <a:r>
                  <a:rPr lang="pt-BR" sz="1400" dirty="0" smtClean="0"/>
                  <a:t>específico é </a:t>
                </a:r>
                <a:r>
                  <a:rPr lang="pt-BR" sz="1400" dirty="0"/>
                  <a:t>um vetor ortogonal ao vetor tangente àquele </a:t>
                </a:r>
                <a:r>
                  <a:rPr lang="pt-BR" sz="1400" dirty="0" smtClean="0"/>
                  <a:t>ponto.</a:t>
                </a:r>
                <a:endParaRPr lang="pt-BR" sz="1400" dirty="0"/>
              </a:p>
            </p:txBody>
          </p:sp>
        </mc:Choice>
        <mc:Fallback xmlns="">
          <p:sp>
            <p:nvSpPr>
              <p:cNvPr id="4" name="Rectangle 3"/>
              <p:cNvSpPr>
                <a:spLocks noRot="1" noChangeAspect="1" noMove="1" noResize="1" noEditPoints="1" noAdjustHandles="1" noChangeArrowheads="1" noChangeShapeType="1" noTextEdit="1"/>
              </p:cNvSpPr>
              <p:nvPr/>
            </p:nvSpPr>
            <p:spPr>
              <a:xfrm>
                <a:off x="8083007" y="173058"/>
                <a:ext cx="4108993" cy="1169551"/>
              </a:xfrm>
              <a:prstGeom prst="rect">
                <a:avLst/>
              </a:prstGeom>
              <a:blipFill rotWithShape="0">
                <a:blip r:embed="rId4"/>
                <a:stretch>
                  <a:fillRect l="-297" t="-521" b="-4688"/>
                </a:stretch>
              </a:blipFill>
            </p:spPr>
            <p:txBody>
              <a:bodyPr/>
              <a:lstStyle/>
              <a:p>
                <a:r>
                  <a:rPr lang="pt-BR">
                    <a:noFill/>
                  </a:rPr>
                  <a:t> </a:t>
                </a:r>
              </a:p>
            </p:txBody>
          </p:sp>
        </mc:Fallback>
      </mc:AlternateContent>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691" t="951" r="1650" b="49764"/>
          <a:stretch/>
        </p:blipFill>
        <p:spPr>
          <a:xfrm>
            <a:off x="4842057" y="94211"/>
            <a:ext cx="4475019" cy="2008909"/>
          </a:xfrm>
          <a:prstGeom prst="rect">
            <a:avLst/>
          </a:prstGeom>
        </p:spPr>
      </p:pic>
    </p:spTree>
    <p:extLst>
      <p:ext uri="{BB962C8B-B14F-4D97-AF65-F5344CB8AC3E}">
        <p14:creationId xmlns:p14="http://schemas.microsoft.com/office/powerpoint/2010/main" val="1917599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603101"/>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2191654"/>
                <a:ext cx="11165114" cy="4659088"/>
              </a:xfrm>
            </p:spPr>
            <p:txBody>
              <a:bodyPr>
                <a:normAutofit fontScale="92500" lnSpcReduction="20000"/>
              </a:bodyPr>
              <a:lstStyle/>
              <a:p>
                <a:r>
                  <a:rPr lang="pt-BR" dirty="0"/>
                  <a:t>A </a:t>
                </a:r>
                <a:r>
                  <a:rPr lang="pt-BR" b="1" i="1" dirty="0"/>
                  <a:t>derivada parcial </a:t>
                </a:r>
                <a:r>
                  <a:rPr lang="pt-BR" dirty="0"/>
                  <a:t>dá a inclinação da reta tangente </a:t>
                </a:r>
                <a:r>
                  <a:rPr lang="pt-BR" dirty="0" smtClean="0"/>
                  <a:t>a um ponto específico. Assim, neste </a:t>
                </a:r>
                <a:r>
                  <a:rPr lang="pt-BR" b="1" i="1" dirty="0" smtClean="0"/>
                  <a:t>ponto específico</a:t>
                </a:r>
                <a:r>
                  <a:rPr lang="pt-BR" dirty="0" smtClean="0"/>
                  <a:t>, cada elemento do </a:t>
                </a:r>
                <a:r>
                  <a:rPr lang="pt-BR" b="1" i="1" dirty="0" smtClean="0"/>
                  <a:t>vetor gradiente </a:t>
                </a:r>
                <a:r>
                  <a:rPr lang="pt-BR" dirty="0" smtClean="0"/>
                  <a:t>com valor:</a:t>
                </a:r>
                <a:endParaRPr lang="pt-BR" dirty="0"/>
              </a:p>
              <a:p>
                <a:pPr lvl="1">
                  <a:buFont typeface="Courier New" panose="02070309020205020404" pitchFamily="49" charset="0"/>
                  <a:buChar char="o"/>
                </a:pPr>
                <a:r>
                  <a:rPr lang="pt-BR" dirty="0" smtClean="0"/>
                  <a:t>+ (inclinação positiva) significa que o ponto de máximo esta à </a:t>
                </a:r>
                <a:r>
                  <a:rPr lang="pt-BR" dirty="0"/>
                  <a:t>frente. </a:t>
                </a:r>
                <a:endParaRPr lang="pt-BR" dirty="0" smtClean="0"/>
              </a:p>
              <a:p>
                <a:pPr lvl="1">
                  <a:buFont typeface="Courier New" panose="02070309020205020404" pitchFamily="49" charset="0"/>
                  <a:buChar char="o"/>
                </a:pPr>
                <a:r>
                  <a:rPr lang="pt-BR" dirty="0"/>
                  <a:t>- (inclinação </a:t>
                </a:r>
                <a:r>
                  <a:rPr lang="pt-BR" dirty="0" smtClean="0"/>
                  <a:t>negativa) </a:t>
                </a:r>
                <a:r>
                  <a:rPr lang="pt-BR" dirty="0"/>
                  <a:t>significa </a:t>
                </a:r>
                <a:r>
                  <a:rPr lang="pt-BR" dirty="0" smtClean="0"/>
                  <a:t>que o ponto de máximo está atrás.</a:t>
                </a:r>
              </a:p>
              <a:p>
                <a:pPr lvl="1">
                  <a:buFont typeface="Courier New" panose="02070309020205020404" pitchFamily="49" charset="0"/>
                  <a:buChar char="o"/>
                </a:pPr>
                <a:r>
                  <a:rPr lang="pt-BR" dirty="0"/>
                  <a:t>0 (inclinação </a:t>
                </a:r>
                <a:r>
                  <a:rPr lang="pt-BR" dirty="0" smtClean="0"/>
                  <a:t>nula) </a:t>
                </a:r>
                <a:r>
                  <a:rPr lang="pt-BR" dirty="0"/>
                  <a:t>significa </a:t>
                </a:r>
                <a:r>
                  <a:rPr lang="pt-BR" dirty="0" smtClean="0"/>
                  <a:t>que ponto </a:t>
                </a:r>
                <a:r>
                  <a:rPr lang="pt-BR" dirty="0"/>
                  <a:t>de </a:t>
                </a:r>
                <a:r>
                  <a:rPr lang="pt-BR" dirty="0" smtClean="0"/>
                  <a:t>máximo foi encontrado.</a:t>
                </a:r>
                <a:endParaRPr lang="pt-BR" dirty="0"/>
              </a:p>
              <a:p>
                <a:r>
                  <a:rPr lang="pt-BR" dirty="0" smtClean="0"/>
                  <a:t>Portanto, seguindo </a:t>
                </a:r>
                <a:r>
                  <a:rPr lang="pt-BR" dirty="0"/>
                  <a:t>na </a:t>
                </a:r>
                <a:r>
                  <a:rPr lang="pt-BR" dirty="0" smtClean="0"/>
                  <a:t>direção indicada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a:t>
                </a:r>
                <a:r>
                  <a:rPr lang="pt-BR" dirty="0" smtClean="0"/>
                  <a:t>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smtClean="0"/>
                  <a:t>. </a:t>
                </a:r>
                <a:endParaRPr lang="pt-BR" dirty="0"/>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indicada pelo </a:t>
                </a:r>
                <a:r>
                  <a:rPr lang="pt-BR" b="1" i="1" dirty="0" smtClean="0"/>
                  <a:t>vetor gradient</a:t>
                </a:r>
                <a:r>
                  <a:rPr lang="pt-BR" dirty="0" smtClean="0"/>
                  <a:t>e para encontrar o </a:t>
                </a:r>
                <a:r>
                  <a:rPr lang="pt-BR" b="1" i="1" dirty="0" smtClean="0"/>
                  <a:t>ponto de máximo </a:t>
                </a:r>
                <a:r>
                  <a:rPr lang="pt-BR" dirty="0" smtClean="0"/>
                  <a:t>de uma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ascendente</a:t>
                </a:r>
                <a:r>
                  <a:rPr lang="pt-BR" dirty="0" smtClean="0"/>
                  <a:t>.</a:t>
                </a:r>
              </a:p>
              <a:p>
                <a:r>
                  <a:rPr lang="pt-BR" dirty="0" smtClean="0"/>
                  <a:t>A cada iteração, calcula-se o </a:t>
                </a:r>
                <a:r>
                  <a:rPr lang="pt-BR" b="1" i="1" dirty="0" smtClean="0"/>
                  <a:t>vetor gradiente </a:t>
                </a:r>
                <a:r>
                  <a:rPr lang="pt-BR" dirty="0"/>
                  <a:t>da função</a:t>
                </a:r>
                <a:r>
                  <a:rPr lang="pt-BR" dirty="0" smtClean="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smtClean="0"/>
                  <a:t> num ponto específico, </a:t>
                </a:r>
                <a14:m>
                  <m:oMath xmlns:m="http://schemas.openxmlformats.org/officeDocument/2006/math">
                    <m:r>
                      <a:rPr lang="pt-BR" b="1" i="1">
                        <a:latin typeface="Cambria Math" panose="02040503050406030204" pitchFamily="18" charset="0"/>
                      </a:rPr>
                      <m:t>𝒙</m:t>
                    </m:r>
                    <m:r>
                      <a:rPr lang="pt-BR" b="0" i="0" smtClean="0">
                        <a:latin typeface="Cambria Math" panose="02040503050406030204" pitchFamily="18" charset="0"/>
                      </a:rPr>
                      <m:t>(</m:t>
                    </m:r>
                    <m:r>
                      <a:rPr lang="pt-BR" b="0" i="1" smtClean="0">
                        <a:latin typeface="Cambria Math" panose="02040503050406030204" pitchFamily="18" charset="0"/>
                      </a:rPr>
                      <m:t>𝑙</m:t>
                    </m:r>
                    <m:r>
                      <a:rPr lang="pt-BR" b="0" i="0" smtClean="0">
                        <a:latin typeface="Cambria Math" panose="02040503050406030204" pitchFamily="18" charset="0"/>
                      </a:rPr>
                      <m:t>)</m:t>
                    </m:r>
                  </m:oMath>
                </a14:m>
                <a:r>
                  <a:rPr lang="pt-BR" dirty="0" smtClean="0"/>
                  <a:t>, e atualiza-se os valores dos argumentos da função de tal forma, que a cada </a:t>
                </a:r>
                <a:r>
                  <a:rPr lang="pt-BR" b="1" i="1" dirty="0" smtClean="0"/>
                  <a:t>iteração</a:t>
                </a:r>
                <a:r>
                  <a:rPr lang="pt-BR" dirty="0" smtClean="0"/>
                  <a:t> se tenha:</a:t>
                </a:r>
              </a:p>
              <a:p>
                <a:pPr marL="457200" lvl="1"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𝑙</m:t>
                          </m:r>
                          <m:r>
                            <a:rPr lang="pt-BR" b="0" i="1" smtClean="0">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rPr>
                        <m:t>𝑓</m:t>
                      </m:r>
                      <m:d>
                        <m:dPr>
                          <m:ctrlPr>
                            <a:rPr lang="pt-BR" i="1" smtClean="0">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𝑙</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𝑙</m:t>
                              </m:r>
                              <m:r>
                                <a:rPr lang="pt-BR" i="1">
                                  <a:latin typeface="Cambria Math" panose="02040503050406030204" pitchFamily="18" charset="0"/>
                                </a:rPr>
                                <m:t>)</m:t>
                              </m:r>
                            </m:e>
                          </m:d>
                        </m:e>
                      </m:d>
                      <m:r>
                        <a:rPr lang="pt-BR" b="0" i="1" smtClean="0">
                          <a:latin typeface="Cambria Math" panose="02040503050406030204" pitchFamily="18" charset="0"/>
                        </a:rPr>
                        <m:t>&gt;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𝑙</m:t>
                          </m:r>
                          <m:r>
                            <a:rPr lang="pt-BR" i="1">
                              <a:latin typeface="Cambria Math" panose="02040503050406030204" pitchFamily="18" charset="0"/>
                            </a:rPr>
                            <m:t>)</m:t>
                          </m:r>
                        </m:e>
                      </m:d>
                      <m:r>
                        <a:rPr lang="pt-BR" b="0" i="0" smtClean="0">
                          <a:latin typeface="Cambria Math" panose="02040503050406030204" pitchFamily="18" charset="0"/>
                        </a:rPr>
                        <m:t>, </m:t>
                      </m:r>
                      <m:r>
                        <a:rPr lang="pt-BR" b="0" i="1" smtClean="0">
                          <a:latin typeface="Cambria Math" panose="02040503050406030204" pitchFamily="18" charset="0"/>
                        </a:rPr>
                        <m:t>𝑙</m:t>
                      </m:r>
                      <m:r>
                        <a:rPr lang="pt-BR" b="0" i="0" smtClean="0">
                          <a:latin typeface="Cambria Math" panose="02040503050406030204" pitchFamily="18" charset="0"/>
                        </a:rPr>
                        <m:t>≥0.</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2191654"/>
                <a:ext cx="11165114" cy="4659088"/>
              </a:xfrm>
              <a:blipFill rotWithShape="0">
                <a:blip r:embed="rId3"/>
                <a:stretch>
                  <a:fillRect l="-874" t="-3403" r="-1311"/>
                </a:stretch>
              </a:blipFill>
            </p:spPr>
            <p:txBody>
              <a:bodyPr/>
              <a:lstStyle/>
              <a:p>
                <a:r>
                  <a:rPr lang="pt-BR">
                    <a:noFill/>
                  </a:rPr>
                  <a:t> </a:t>
                </a:r>
              </a:p>
            </p:txBody>
          </p:sp>
        </mc:Fallback>
      </mc:AlternateContent>
      <p:sp>
        <p:nvSpPr>
          <p:cNvPr id="29" name="Rectangle 28"/>
          <p:cNvSpPr/>
          <p:nvPr/>
        </p:nvSpPr>
        <p:spPr>
          <a:xfrm>
            <a:off x="9320626" y="234486"/>
            <a:ext cx="2423246" cy="362551"/>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
        <p:nvSpPr>
          <p:cNvPr id="6" name="Right Brace 5"/>
          <p:cNvSpPr/>
          <p:nvPr/>
        </p:nvSpPr>
        <p:spPr>
          <a:xfrm>
            <a:off x="9323348" y="2838298"/>
            <a:ext cx="260221" cy="861939"/>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9517998" y="3084907"/>
            <a:ext cx="1333500" cy="338554"/>
          </a:xfrm>
          <a:prstGeom prst="rect">
            <a:avLst/>
          </a:prstGeom>
          <a:noFill/>
        </p:spPr>
        <p:txBody>
          <a:bodyPr wrap="square" rtlCol="0">
            <a:spAutoFit/>
          </a:bodyPr>
          <a:lstStyle/>
          <a:p>
            <a:pPr algn="ctr"/>
            <a:r>
              <a:rPr lang="pt-BR" sz="1600" b="1" dirty="0" smtClean="0">
                <a:solidFill>
                  <a:srgbClr val="FF0000"/>
                </a:solidFill>
              </a:rPr>
              <a:t>Importante</a:t>
            </a:r>
            <a:endParaRPr lang="pt-BR" sz="1600" b="1" dirty="0">
              <a:solidFill>
                <a:srgbClr val="FF0000"/>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4020" b="48749"/>
          <a:stretch/>
        </p:blipFill>
        <p:spPr>
          <a:xfrm>
            <a:off x="7101114" y="21416"/>
            <a:ext cx="4122058" cy="2213780"/>
          </a:xfrm>
          <a:prstGeom prst="rect">
            <a:avLst/>
          </a:prstGeom>
        </p:spPr>
      </p:pic>
    </p:spTree>
    <p:extLst>
      <p:ext uri="{BB962C8B-B14F-4D97-AF65-F5344CB8AC3E}">
        <p14:creationId xmlns:p14="http://schemas.microsoft.com/office/powerpoint/2010/main" val="1436477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033142"/>
                <a:ext cx="11170920" cy="4824858"/>
              </a:xfrm>
            </p:spPr>
            <p:txBody>
              <a:bodyPr>
                <a:normAutofit fontScale="92500"/>
              </a:bodyPr>
              <a:lstStyle/>
              <a:p>
                <a:r>
                  <a:rPr lang="pt-BR" dirty="0" smtClean="0"/>
                  <a:t>Mas e se formos na direção contrária a </a:t>
                </a:r>
                <a:r>
                  <a:rPr lang="pt-BR" dirty="0"/>
                  <a:t>da </a:t>
                </a:r>
                <a:r>
                  <a:rPr lang="pt-BR" dirty="0" smtClean="0"/>
                  <a:t>máxima taxa </a:t>
                </a:r>
                <a:r>
                  <a:rPr lang="pt-BR" dirty="0"/>
                  <a:t>de crescimento, dada pelo </a:t>
                </a:r>
                <a:r>
                  <a:rPr lang="pt-BR" b="1" i="1" dirty="0"/>
                  <a:t>vetor gradiente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oMath>
                </a14:m>
                <a:r>
                  <a:rPr lang="pt-BR" dirty="0"/>
                  <a:t>?</a:t>
                </a:r>
              </a:p>
              <a:p>
                <a:pPr lvl="1">
                  <a:buFont typeface="Wingdings" panose="05000000000000000000" pitchFamily="2" charset="2"/>
                  <a:buChar char="§"/>
                </a:pPr>
                <a:r>
                  <a:rPr lang="pt-BR" dirty="0"/>
                  <a:t>Nesta caso, iremos na direção 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oMath>
                </a14:m>
                <a:r>
                  <a:rPr lang="pt-BR" dirty="0"/>
                  <a:t>.</a:t>
                </a:r>
              </a:p>
              <a:p>
                <a:r>
                  <a:rPr lang="pt-BR" dirty="0"/>
                  <a:t>Portanto, um algoritmo de otimização </a:t>
                </a:r>
                <a:r>
                  <a:rPr lang="pt-BR" b="1" i="1" dirty="0"/>
                  <a:t>iterativo</a:t>
                </a:r>
                <a:r>
                  <a:rPr lang="pt-BR" dirty="0"/>
                  <a:t> que siga a direção </a:t>
                </a:r>
                <a:r>
                  <a:rPr lang="pt-BR" dirty="0" smtClean="0"/>
                  <a:t>contrária </a:t>
                </a:r>
                <a:r>
                  <a:rPr lang="pt-BR" dirty="0"/>
                  <a:t>a</a:t>
                </a:r>
                <a:r>
                  <a:rPr lang="pt-BR" dirty="0" smtClean="0"/>
                  <a:t> indicada </a:t>
                </a:r>
                <a:r>
                  <a:rPr lang="pt-BR" dirty="0"/>
                  <a:t>pelo </a:t>
                </a:r>
                <a:r>
                  <a:rPr lang="pt-BR" b="1" i="1" dirty="0"/>
                  <a:t>vetor gradiente </a:t>
                </a:r>
                <a:r>
                  <a:rPr lang="pt-BR" dirty="0"/>
                  <a:t>para encontrar o </a:t>
                </a:r>
                <a:r>
                  <a:rPr lang="pt-BR" b="1" i="1" dirty="0"/>
                  <a:t>ponto de mínimo </a:t>
                </a:r>
                <a:r>
                  <a:rPr lang="pt-BR" dirty="0" smtClean="0"/>
                  <a:t>de uma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m:t>
                    </m:r>
                  </m:oMath>
                </a14:m>
                <a:r>
                  <a:rPr lang="pt-BR" dirty="0"/>
                  <a:t> é conhecido como </a:t>
                </a:r>
                <a:r>
                  <a:rPr lang="pt-BR" b="1" i="1" dirty="0"/>
                  <a:t>gradiente descendente</a:t>
                </a:r>
                <a:r>
                  <a:rPr lang="pt-BR" dirty="0" smtClean="0"/>
                  <a:t>.</a:t>
                </a:r>
              </a:p>
              <a:p>
                <a:r>
                  <a:rPr lang="pt-BR" dirty="0"/>
                  <a:t>A cada iteração, calcula-se o </a:t>
                </a:r>
                <a:r>
                  <a:rPr lang="pt-BR" b="1" i="1" dirty="0"/>
                  <a:t>vetor gradiente </a:t>
                </a:r>
                <a:r>
                  <a:rPr lang="pt-BR" dirty="0"/>
                  <a:t>da função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 num ponto específico, </a:t>
                </a:r>
                <a14:m>
                  <m:oMath xmlns:m="http://schemas.openxmlformats.org/officeDocument/2006/math">
                    <m:r>
                      <a:rPr lang="pt-BR" b="1" i="1">
                        <a:latin typeface="Cambria Math" panose="02040503050406030204" pitchFamily="18" charset="0"/>
                      </a:rPr>
                      <m:t>𝒙</m:t>
                    </m:r>
                    <m:r>
                      <a:rPr lang="pt-BR">
                        <a:latin typeface="Cambria Math" panose="02040503050406030204" pitchFamily="18" charset="0"/>
                      </a:rPr>
                      <m:t>(</m:t>
                    </m:r>
                    <m:r>
                      <a:rPr lang="pt-BR" i="1">
                        <a:latin typeface="Cambria Math" panose="02040503050406030204" pitchFamily="18" charset="0"/>
                      </a:rPr>
                      <m:t>𝑙</m:t>
                    </m:r>
                    <m:r>
                      <a:rPr lang="pt-BR">
                        <a:latin typeface="Cambria Math" panose="02040503050406030204" pitchFamily="18" charset="0"/>
                      </a:rPr>
                      <m:t>)</m:t>
                    </m:r>
                  </m:oMath>
                </a14:m>
                <a:r>
                  <a:rPr lang="pt-BR" dirty="0"/>
                  <a:t>, e atualiza-se os valores dos argumentos da função de tal forma, que a cada </a:t>
                </a:r>
                <a:r>
                  <a:rPr lang="pt-BR" b="1" i="1" dirty="0"/>
                  <a:t>iteração</a:t>
                </a:r>
                <a:r>
                  <a:rPr lang="pt-BR" dirty="0"/>
                  <a:t> se tenha:</a:t>
                </a:r>
              </a:p>
              <a:p>
                <a:pPr marL="457200" lvl="1"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𝑙</m:t>
                          </m:r>
                          <m:r>
                            <a:rPr lang="pt-BR" i="1">
                              <a:latin typeface="Cambria Math" panose="02040503050406030204" pitchFamily="18" charset="0"/>
                            </a:rPr>
                            <m:t>+1)</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d>
                            <m:dPr>
                              <m:ctrlPr>
                                <a:rPr lang="pt-BR" b="1" i="1">
                                  <a:latin typeface="Cambria Math" panose="02040503050406030204" pitchFamily="18" charset="0"/>
                                </a:rPr>
                              </m:ctrlPr>
                            </m:dPr>
                            <m:e>
                              <m:r>
                                <a:rPr lang="pt-BR" i="1">
                                  <a:latin typeface="Cambria Math" panose="02040503050406030204" pitchFamily="18" charset="0"/>
                                </a:rPr>
                                <m:t>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𝑙</m:t>
                              </m:r>
                              <m:r>
                                <a:rPr lang="pt-BR" i="1">
                                  <a:latin typeface="Cambria Math" panose="02040503050406030204" pitchFamily="18" charset="0"/>
                                </a:rPr>
                                <m:t>)</m:t>
                              </m:r>
                            </m:e>
                          </m:d>
                        </m:e>
                      </m:d>
                      <m:r>
                        <a:rPr lang="pt-BR" b="0" i="1" smtClean="0">
                          <a:latin typeface="Cambria Math" panose="02040503050406030204" pitchFamily="18" charset="0"/>
                        </a:rPr>
                        <m:t>&lt;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𝑙</m:t>
                          </m:r>
                          <m:r>
                            <a:rPr lang="pt-BR" i="1">
                              <a:latin typeface="Cambria Math" panose="02040503050406030204" pitchFamily="18" charset="0"/>
                            </a:rPr>
                            <m:t>)</m:t>
                          </m:r>
                        </m:e>
                      </m:d>
                      <m:r>
                        <a:rPr lang="pt-BR">
                          <a:latin typeface="Cambria Math" panose="02040503050406030204" pitchFamily="18" charset="0"/>
                        </a:rPr>
                        <m:t>, </m:t>
                      </m:r>
                      <m:r>
                        <a:rPr lang="pt-BR" i="1">
                          <a:latin typeface="Cambria Math" panose="02040503050406030204" pitchFamily="18" charset="0"/>
                        </a:rPr>
                        <m:t>𝑙</m:t>
                      </m:r>
                      <m:r>
                        <a:rPr lang="pt-BR">
                          <a:latin typeface="Cambria Math" panose="02040503050406030204" pitchFamily="18" charset="0"/>
                        </a:rPr>
                        <m:t>≥0.</m:t>
                      </m:r>
                    </m:oMath>
                  </m:oMathPara>
                </a14:m>
                <a:endParaRPr lang="pt-BR" dirty="0" smtClean="0"/>
              </a:p>
              <a:p>
                <a:r>
                  <a:rPr lang="pt-BR" dirty="0" smtClean="0"/>
                  <a:t>Nesta disciplina, como precisamos minimizar o erro, iremos focar neste algoritmo.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033142"/>
                <a:ext cx="11170920" cy="4824858"/>
              </a:xfrm>
              <a:blipFill rotWithShape="0">
                <a:blip r:embed="rId3"/>
                <a:stretch>
                  <a:fillRect l="-873" t="-2023" r="-1255" b="-164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11" t="48020" r="3994" b="2109"/>
          <a:stretch/>
        </p:blipFill>
        <p:spPr>
          <a:xfrm>
            <a:off x="6522487" y="54740"/>
            <a:ext cx="5007141" cy="2054602"/>
          </a:xfrm>
          <a:prstGeom prst="rect">
            <a:avLst/>
          </a:prstGeom>
        </p:spPr>
      </p:pic>
      <p:sp>
        <p:nvSpPr>
          <p:cNvPr id="5" name="Rectangle 4"/>
          <p:cNvSpPr/>
          <p:nvPr/>
        </p:nvSpPr>
        <p:spPr>
          <a:xfrm>
            <a:off x="9751980" y="16142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978898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5" name="Picture 4"/>
          <p:cNvPicPr>
            <a:picLocks noChangeAspect="1"/>
          </p:cNvPicPr>
          <p:nvPr/>
        </p:nvPicPr>
        <p:blipFill rotWithShape="1">
          <a:blip r:embed="rId3"/>
          <a:srcRect l="5273" t="3785" r="8041" b="3652"/>
          <a:stretch/>
        </p:blipFill>
        <p:spPr>
          <a:xfrm>
            <a:off x="312131" y="3012930"/>
            <a:ext cx="2398278" cy="2240726"/>
          </a:xfrm>
          <a:prstGeom prst="rect">
            <a:avLst/>
          </a:prstGeom>
        </p:spPr>
      </p:pic>
      <p:pic>
        <p:nvPicPr>
          <p:cNvPr id="6" name="Picture 5"/>
          <p:cNvPicPr>
            <a:picLocks noChangeAspect="1"/>
          </p:cNvPicPr>
          <p:nvPr/>
        </p:nvPicPr>
        <p:blipFill>
          <a:blip r:embed="rId4"/>
          <a:stretch>
            <a:fillRect/>
          </a:stretch>
        </p:blipFill>
        <p:spPr>
          <a:xfrm>
            <a:off x="2897490" y="3416617"/>
            <a:ext cx="2025780" cy="1349021"/>
          </a:xfrm>
          <a:prstGeom prst="rect">
            <a:avLst/>
          </a:prstGeom>
        </p:spPr>
      </p:pic>
      <p:pic>
        <p:nvPicPr>
          <p:cNvPr id="7" name="Picture 6"/>
          <p:cNvPicPr>
            <a:picLocks noChangeAspect="1"/>
          </p:cNvPicPr>
          <p:nvPr/>
        </p:nvPicPr>
        <p:blipFill>
          <a:blip r:embed="rId5"/>
          <a:stretch>
            <a:fillRect/>
          </a:stretch>
        </p:blipFill>
        <p:spPr>
          <a:xfrm>
            <a:off x="5030797" y="3414604"/>
            <a:ext cx="1789133" cy="1341849"/>
          </a:xfrm>
          <a:prstGeom prst="rect">
            <a:avLst/>
          </a:prstGeom>
        </p:spPr>
      </p:pic>
      <p:pic>
        <p:nvPicPr>
          <p:cNvPr id="8" name="Picture 7"/>
          <p:cNvPicPr>
            <a:picLocks noChangeAspect="1"/>
          </p:cNvPicPr>
          <p:nvPr/>
        </p:nvPicPr>
        <p:blipFill>
          <a:blip r:embed="rId6"/>
          <a:stretch>
            <a:fillRect/>
          </a:stretch>
        </p:blipFill>
        <p:spPr>
          <a:xfrm>
            <a:off x="6941745" y="3401910"/>
            <a:ext cx="2385509" cy="1341849"/>
          </a:xfrm>
          <a:prstGeom prst="rect">
            <a:avLst/>
          </a:prstGeom>
        </p:spPr>
      </p:pic>
      <p:sp>
        <p:nvSpPr>
          <p:cNvPr id="9" name="Content Placeholder 2"/>
          <p:cNvSpPr>
            <a:spLocks noGrp="1"/>
          </p:cNvSpPr>
          <p:nvPr>
            <p:ph idx="1"/>
          </p:nvPr>
        </p:nvSpPr>
        <p:spPr>
          <a:xfrm>
            <a:off x="838199" y="1690688"/>
            <a:ext cx="10949707" cy="1208375"/>
          </a:xfrm>
        </p:spPr>
        <p:txBody>
          <a:bodyPr>
            <a:normAutofit fontScale="85000" lnSpcReduction="20000"/>
          </a:bodyPr>
          <a:lstStyle/>
          <a:p>
            <a:r>
              <a:rPr lang="pt-BR" b="1" dirty="0"/>
              <a:t>Exemplo 1</a:t>
            </a:r>
            <a:r>
              <a:rPr lang="pt-BR" dirty="0"/>
              <a:t>: Predição da perda por caminho (do inglês, </a:t>
            </a:r>
            <a:r>
              <a:rPr lang="pt-BR" i="1" dirty="0"/>
              <a:t>path-</a:t>
            </a:r>
            <a:r>
              <a:rPr lang="pt-BR" i="1" dirty="0" err="1"/>
              <a:t>loss</a:t>
            </a:r>
            <a:r>
              <a:rPr lang="pt-BR" dirty="0"/>
              <a:t>).</a:t>
            </a:r>
          </a:p>
          <a:p>
            <a:r>
              <a:rPr lang="pt-BR" b="1" dirty="0"/>
              <a:t>Exemplo 2</a:t>
            </a:r>
            <a:r>
              <a:rPr lang="pt-BR" dirty="0"/>
              <a:t>: Estimação do preço de casas</a:t>
            </a:r>
            <a:r>
              <a:rPr lang="pt-BR" dirty="0" smtClean="0"/>
              <a:t>.</a:t>
            </a:r>
          </a:p>
          <a:p>
            <a:r>
              <a:rPr lang="pt-BR" b="1" dirty="0"/>
              <a:t>Exemplo 3</a:t>
            </a:r>
            <a:r>
              <a:rPr lang="pt-BR" b="1" dirty="0" smtClean="0"/>
              <a:t>: </a:t>
            </a:r>
            <a:r>
              <a:rPr lang="pt-BR" dirty="0"/>
              <a:t>Estimação </a:t>
            </a:r>
            <a:r>
              <a:rPr lang="pt-BR" dirty="0" smtClean="0"/>
              <a:t>das </a:t>
            </a:r>
            <a:r>
              <a:rPr lang="pt-BR" dirty="0"/>
              <a:t>vendas de sorvete.</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485558"/>
                <a:ext cx="11315141" cy="13429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smtClean="0"/>
                  <a:t>Podemos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a:t>
                </a:r>
                <a:r>
                  <a:rPr lang="pt-BR" dirty="0"/>
                  <a:t>entre a distância e a atenuação?</a:t>
                </a:r>
              </a:p>
              <a:p>
                <a:r>
                  <a:rPr lang="pt-BR" dirty="0"/>
                  <a:t>Ou entre a </a:t>
                </a:r>
                <a:r>
                  <a:rPr lang="pt-BR" dirty="0" smtClean="0"/>
                  <a:t>área, localização, n</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smtClean="0"/>
                  <a:t> quartos, etc. de </a:t>
                </a:r>
                <a:r>
                  <a:rPr lang="pt-BR" dirty="0"/>
                  <a:t>uma casa e seu valor</a:t>
                </a:r>
                <a:r>
                  <a:rPr lang="pt-BR" dirty="0" smtClean="0"/>
                  <a:t>?</a:t>
                </a:r>
              </a:p>
              <a:p>
                <a:r>
                  <a:rPr lang="pt-BR" dirty="0"/>
                  <a:t>Ou </a:t>
                </a:r>
                <a:r>
                  <a:rPr lang="pt-BR" dirty="0" smtClean="0"/>
                  <a:t>entre a </a:t>
                </a:r>
                <a:r>
                  <a:rPr lang="pt-BR" dirty="0"/>
                  <a:t>temperatura e a quantidade de sorvetes vendidos</a:t>
                </a:r>
                <a:r>
                  <a:rPr lang="pt-BR" dirty="0" smtClean="0"/>
                  <a:t>?</a:t>
                </a: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485558"/>
                <a:ext cx="11315141" cy="1342945"/>
              </a:xfrm>
              <a:prstGeom prst="rect">
                <a:avLst/>
              </a:prstGeom>
              <a:blipFill rotWithShape="0">
                <a:blip r:embed="rId7"/>
                <a:stretch>
                  <a:fillRect l="-700" t="-8636" b="-2273"/>
                </a:stretch>
              </a:blipFill>
            </p:spPr>
            <p:txBody>
              <a:bodyPr/>
              <a:lstStyle/>
              <a:p>
                <a:r>
                  <a:rPr lang="pt-BR">
                    <a:noFill/>
                  </a:rPr>
                  <a:t> </a:t>
                </a:r>
              </a:p>
            </p:txBody>
          </p:sp>
        </mc:Fallback>
      </mc:AlternateContent>
      <p:sp>
        <p:nvSpPr>
          <p:cNvPr id="3" name="TextBox 2"/>
          <p:cNvSpPr txBox="1"/>
          <p:nvPr/>
        </p:nvSpPr>
        <p:spPr>
          <a:xfrm>
            <a:off x="2906760" y="4801522"/>
            <a:ext cx="2002220"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030796" y="4808782"/>
            <a:ext cx="1789133"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6941745" y="4808782"/>
            <a:ext cx="2385510" cy="369332"/>
          </a:xfrm>
          <a:prstGeom prst="rect">
            <a:avLst/>
          </a:prstGeom>
          <a:noFill/>
        </p:spPr>
        <p:txBody>
          <a:bodyPr wrap="square" rtlCol="0">
            <a:spAutoFit/>
          </a:bodyPr>
          <a:lstStyle/>
          <a:p>
            <a:pPr algn="ctr"/>
            <a:r>
              <a:rPr lang="pt-BR" dirty="0"/>
              <a:t>???</a:t>
            </a:r>
          </a:p>
        </p:txBody>
      </p:sp>
      <p:pic>
        <p:nvPicPr>
          <p:cNvPr id="13" name="Picture 2" descr="scatterplot"/>
          <p:cNvPicPr>
            <a:picLocks noChangeAspect="1" noChangeArrowheads="1"/>
          </p:cNvPicPr>
          <p:nvPr/>
        </p:nvPicPr>
        <p:blipFill rotWithShape="1">
          <a:blip r:embed="rId8">
            <a:extLst>
              <a:ext uri="{28A0092B-C50C-407E-A947-70E740481C1C}">
                <a14:useLocalDpi xmlns:a14="http://schemas.microsoft.com/office/drawing/2010/main" val="0"/>
              </a:ext>
            </a:extLst>
          </a:blip>
          <a:srcRect l="2333" t="3025" r="2762" b="2938"/>
          <a:stretch/>
        </p:blipFill>
        <p:spPr bwMode="auto">
          <a:xfrm>
            <a:off x="9434782" y="3033999"/>
            <a:ext cx="2742930" cy="196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smtClean="0"/>
              <a:t>Características do Gradiente </a:t>
            </a:r>
            <a:r>
              <a:rPr lang="pt-BR" dirty="0"/>
              <a:t>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a:t>
                </a:r>
                <a:r>
                  <a:rPr lang="pt-BR" b="1" i="1" dirty="0"/>
                  <a:t>otimização</a:t>
                </a:r>
                <a:r>
                  <a:rPr lang="pt-BR" dirty="0"/>
                  <a:t>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pPr lvl="1">
                  <a:buFont typeface="Wingdings" panose="05000000000000000000" pitchFamily="2" charset="2"/>
                  <a:buChar char="§"/>
                </a:pPr>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ser usado com modelos não-lineares.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dirty="0"/>
              </a:p>
              <a:p>
                <a:r>
                  <a:rPr lang="pt-BR" dirty="0" smtClean="0"/>
                  <a:t>Quando aplicado a problemas de </a:t>
                </a:r>
                <a:r>
                  <a:rPr lang="pt-BR" b="1" dirty="0" smtClean="0"/>
                  <a:t>regressão</a:t>
                </a:r>
                <a:r>
                  <a:rPr lang="pt-BR" dirty="0" smtClean="0"/>
                  <a:t>, a </a:t>
                </a:r>
                <a:r>
                  <a:rPr lang="pt-BR" dirty="0"/>
                  <a:t>ideia geral é </a:t>
                </a:r>
                <a:r>
                  <a:rPr lang="pt-BR" dirty="0" smtClean="0"/>
                  <a:t>atualizar os </a:t>
                </a:r>
                <a:r>
                  <a:rPr lang="pt-BR" dirty="0"/>
                  <a:t>pesos, </a:t>
                </a:r>
                <a14:m>
                  <m:oMath xmlns:m="http://schemas.openxmlformats.org/officeDocument/2006/math">
                    <m:r>
                      <a:rPr lang="pt-BR" b="1" i="1">
                        <a:latin typeface="Cambria Math" panose="02040503050406030204" pitchFamily="18" charset="0"/>
                      </a:rPr>
                      <m:t>𝒂</m:t>
                    </m:r>
                  </m:oMath>
                </a14:m>
                <a:r>
                  <a:rPr lang="pt-BR" dirty="0"/>
                  <a:t>, </a:t>
                </a:r>
                <a:r>
                  <a:rPr lang="pt-BR" b="1" i="1" dirty="0"/>
                  <a:t>iterativamente</a:t>
                </a:r>
                <a:r>
                  <a:rPr lang="pt-BR" dirty="0"/>
                  <a:t>,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965"/>
                </a:stretch>
              </a:blipFill>
            </p:spPr>
            <p:txBody>
              <a:bodyPr/>
              <a:lstStyle/>
              <a:p>
                <a:r>
                  <a:rPr lang="pt-BR">
                    <a:noFill/>
                  </a:rPr>
                  <a:t> </a:t>
                </a:r>
              </a:p>
            </p:txBody>
          </p:sp>
        </mc:Fallback>
      </mc:AlternateContent>
      <p:cxnSp>
        <p:nvCxnSpPr>
          <p:cNvPr id="6" name="Straight Arrow Connector 5"/>
          <p:cNvCxnSpPr/>
          <p:nvPr/>
        </p:nvCxnSpPr>
        <p:spPr>
          <a:xfrm flipV="1">
            <a:off x="8264106" y="4399472"/>
            <a:ext cx="966158" cy="897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71" t="49623" r="3317"/>
          <a:stretch/>
        </p:blipFill>
        <p:spPr>
          <a:xfrm>
            <a:off x="8733537" y="3017747"/>
            <a:ext cx="3444815" cy="2220878"/>
          </a:xfrm>
          <a:prstGeom prst="rect">
            <a:avLst/>
          </a:prstGeom>
        </p:spPr>
      </p:pic>
    </p:spTree>
    <p:extLst>
      <p:ext uri="{BB962C8B-B14F-4D97-AF65-F5344CB8AC3E}">
        <p14:creationId xmlns:p14="http://schemas.microsoft.com/office/powerpoint/2010/main" val="177011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1188"/>
            <a:ext cx="11019972" cy="961550"/>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81172"/>
                <a:ext cx="11165115" cy="945164"/>
              </a:xfrm>
            </p:spPr>
            <p:txBody>
              <a:bodyPr>
                <a:normAutofit fontScale="77500" lnSpcReduction="2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a:t>
                </a:r>
                <a:r>
                  <a:rPr lang="pt-BR" dirty="0" smtClean="0"/>
                  <a:t>e, </a:t>
                </a:r>
                <a:r>
                  <a:rPr lang="pt-BR" dirty="0"/>
                  <a:t>então, os atualiza </a:t>
                </a:r>
                <a:r>
                  <a:rPr lang="pt-BR" dirty="0" smtClean="0"/>
                  <a:t>na </a:t>
                </a:r>
                <a:r>
                  <a:rPr lang="pt-BR" b="1" i="1" dirty="0" smtClean="0"/>
                  <a:t>direção</a:t>
                </a:r>
                <a:r>
                  <a:rPr lang="pt-BR" dirty="0" smtClean="0"/>
                  <a:t> </a:t>
                </a:r>
                <a:r>
                  <a:rPr lang="pt-BR" b="1" i="1" dirty="0" smtClean="0"/>
                  <a:t>oposta </a:t>
                </a:r>
                <a:r>
                  <a:rPr lang="pt-BR" dirty="0"/>
                  <a:t>a</a:t>
                </a:r>
                <a:r>
                  <a:rPr lang="pt-BR" dirty="0" smtClean="0"/>
                  <a:t> </a:t>
                </a:r>
                <a:r>
                  <a:rPr lang="pt-BR" dirty="0"/>
                  <a:t>do </a:t>
                </a:r>
                <a:r>
                  <a:rPr lang="pt-BR" b="1" i="1" dirty="0" smtClean="0"/>
                  <a:t>vetor</a:t>
                </a:r>
                <a:r>
                  <a:rPr lang="pt-BR" dirty="0" smtClean="0"/>
                  <a:t>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81172"/>
                <a:ext cx="11165115" cy="945164"/>
              </a:xfrm>
              <a:blipFill rotWithShape="0">
                <a:blip r:embed="rId3"/>
                <a:stretch>
                  <a:fillRect l="-600" t="-135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71284" y="2705689"/>
                <a:ext cx="7072087" cy="1160446"/>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71284" y="2705689"/>
                <a:ext cx="7072087" cy="1160446"/>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838199" y="4364259"/>
                <a:ext cx="11165115" cy="249374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smtClean="0"/>
                  <a:t>passo </a:t>
                </a:r>
                <a:r>
                  <a:rPr lang="pt-BR" b="1" i="1" dirty="0"/>
                  <a:t>de aprendizagem </a:t>
                </a:r>
                <a:r>
                  <a:rPr lang="pt-BR" dirty="0" smtClean="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den>
                    </m:f>
                  </m:oMath>
                </a14:m>
                <a:r>
                  <a:rPr lang="pt-BR" dirty="0" smtClean="0"/>
                  <a:t> é </a:t>
                </a:r>
                <a:r>
                  <a:rPr lang="pt-BR" dirty="0"/>
                  <a:t>o </a:t>
                </a:r>
                <a:r>
                  <a:rPr lang="pt-BR" b="1" i="1" dirty="0" smtClean="0"/>
                  <a:t>vetor gradiente</a:t>
                </a:r>
                <a:r>
                  <a:rPr lang="pt-BR" dirty="0" smtClean="0"/>
                  <a:t>,</a:t>
                </a:r>
                <a:r>
                  <a:rPr lang="pt-BR" b="1" i="1"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a14:m>
                <a:r>
                  <a:rPr lang="pt-BR" dirty="0" smtClean="0"/>
                  <a:t>,</a:t>
                </a:r>
                <a:r>
                  <a:rPr lang="pt-BR" b="1" i="1" dirty="0" smtClean="0"/>
                  <a:t> </a:t>
                </a:r>
                <a:r>
                  <a:rPr lang="pt-BR" dirty="0"/>
                  <a:t>da </a:t>
                </a:r>
                <a:r>
                  <a:rPr lang="pt-BR" b="1" i="1" dirty="0"/>
                  <a:t>função de </a:t>
                </a:r>
                <a:r>
                  <a:rPr lang="pt-BR" b="1" i="1" dirty="0" smtClean="0"/>
                  <a:t>erro</a:t>
                </a:r>
                <a:r>
                  <a:rPr lang="pt-BR" dirty="0" smtClean="0"/>
                  <a:t>,</a:t>
                </a:r>
                <a:r>
                  <a:rPr lang="pt-BR" b="1" i="1" dirty="0" smtClean="0"/>
                  <a:t> </a:t>
                </a:r>
                <a:r>
                  <a:rPr lang="pt-BR" dirty="0" smtClean="0"/>
                  <a:t>ou seja, a derivada parcial da função em </a:t>
                </a:r>
                <a:r>
                  <a:rPr lang="pt-BR" dirty="0"/>
                  <a:t>relação ao </a:t>
                </a:r>
                <a:r>
                  <a:rPr lang="pt-BR" dirty="0" smtClean="0"/>
                  <a:t>vetor de pesos, </a:t>
                </a:r>
                <a14:m>
                  <m:oMath xmlns:m="http://schemas.openxmlformats.org/officeDocument/2006/math">
                    <m:r>
                      <a:rPr lang="pt-BR" b="1" i="1">
                        <a:latin typeface="Cambria Math" panose="02040503050406030204" pitchFamily="18" charset="0"/>
                      </a:rPr>
                      <m:t>𝒂</m:t>
                    </m:r>
                  </m:oMath>
                </a14:m>
                <a:r>
                  <a:rPr lang="pt-BR" dirty="0" smtClean="0"/>
                  <a:t>.</a:t>
                </a:r>
              </a:p>
              <a:p>
                <a:r>
                  <a:rPr lang="pt-BR" dirty="0" smtClean="0"/>
                  <a:t>O </a:t>
                </a:r>
                <a:r>
                  <a:rPr lang="pt-BR" b="1" i="1" dirty="0" smtClean="0"/>
                  <a:t>passo de aprendizagem</a:t>
                </a:r>
                <a:r>
                  <a:rPr lang="pt-BR" dirty="0" smtClean="0"/>
                  <a:t> dita o tamanho </a:t>
                </a:r>
                <a:r>
                  <a:rPr lang="pt-BR" dirty="0"/>
                  <a:t>dos </a:t>
                </a:r>
                <a:r>
                  <a:rPr lang="pt-BR" dirty="0" smtClean="0"/>
                  <a:t>passos/deslocamentos dados </a:t>
                </a:r>
                <a:r>
                  <a:rPr lang="pt-BR" dirty="0"/>
                  <a:t>na direção </a:t>
                </a:r>
                <a:r>
                  <a:rPr lang="pt-BR" dirty="0" smtClean="0"/>
                  <a:t>oposta a do </a:t>
                </a:r>
                <a:r>
                  <a:rPr lang="pt-BR" b="1" i="1" dirty="0" smtClean="0"/>
                  <a:t>gradiente</a:t>
                </a:r>
                <a:r>
                  <a:rPr lang="pt-BR" dirty="0" smtClean="0"/>
                  <a:t>.</a:t>
                </a:r>
              </a:p>
              <a:p>
                <a:r>
                  <a:rPr lang="pt-BR" dirty="0" smtClean="0"/>
                  <a:t>O </a:t>
                </a:r>
                <a:r>
                  <a:rPr lang="pt-BR" b="1" i="1" dirty="0"/>
                  <a:t>passo de </a:t>
                </a:r>
                <a:r>
                  <a:rPr lang="pt-BR" b="1" i="1" dirty="0" smtClean="0"/>
                  <a:t>aprendizagem</a:t>
                </a:r>
                <a:r>
                  <a:rPr lang="pt-BR" dirty="0" smtClean="0"/>
                  <a:t> </a:t>
                </a:r>
                <a:r>
                  <a:rPr lang="pt-BR" dirty="0"/>
                  <a:t>pode ser constante ou pode decair com o tempo à medida que o processo de aprendizado prossegue</a:t>
                </a:r>
                <a:r>
                  <a:rPr lang="pt-BR" dirty="0" smtClean="0"/>
                  <a:t>.</a:t>
                </a:r>
              </a:p>
              <a:p>
                <a:r>
                  <a:rPr lang="pt-BR" dirty="0"/>
                  <a:t>Na sequência, veremos como encontrar o </a:t>
                </a:r>
                <a:r>
                  <a:rPr lang="pt-BR" b="1" i="1" dirty="0"/>
                  <a:t>vetor gradiente</a:t>
                </a:r>
                <a:r>
                  <a:rPr lang="pt-BR" dirty="0"/>
                  <a:t> da </a:t>
                </a:r>
                <a:r>
                  <a:rPr lang="pt-BR" b="1" i="1" dirty="0"/>
                  <a:t>função de erro </a:t>
                </a:r>
                <a:r>
                  <a:rPr lang="pt-BR" dirty="0"/>
                  <a:t>e </a:t>
                </a:r>
                <a:r>
                  <a:rPr lang="pt-BR" dirty="0" smtClean="0"/>
                  <a:t>como implementar </a:t>
                </a:r>
                <a:r>
                  <a:rPr lang="pt-BR" dirty="0"/>
                  <a:t>o algoritmo do </a:t>
                </a:r>
                <a:r>
                  <a:rPr lang="pt-BR" b="1" i="1" dirty="0"/>
                  <a:t>gradiente descendente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199" y="4364259"/>
                <a:ext cx="11165115" cy="2493740"/>
              </a:xfrm>
              <a:prstGeom prst="rect">
                <a:avLst/>
              </a:prstGeom>
              <a:blipFill rotWithShape="0">
                <a:blip r:embed="rId5"/>
                <a:stretch>
                  <a:fillRect l="-655" t="-2689" r="-819" b="-4156"/>
                </a:stretch>
              </a:blipFill>
            </p:spPr>
            <p:txBody>
              <a:bodyPr/>
              <a:lstStyle/>
              <a:p>
                <a:r>
                  <a:rPr lang="pt-BR">
                    <a:noFill/>
                  </a:rPr>
                  <a:t> </a:t>
                </a:r>
              </a:p>
            </p:txBody>
          </p:sp>
        </mc:Fallback>
      </mc:AlternateContent>
      <p:cxnSp>
        <p:nvCxnSpPr>
          <p:cNvPr id="8" name="Straight Arrow Connector 7"/>
          <p:cNvCxnSpPr/>
          <p:nvPr/>
        </p:nvCxnSpPr>
        <p:spPr>
          <a:xfrm flipH="1">
            <a:off x="3004457" y="1872343"/>
            <a:ext cx="319314" cy="1712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48368" r="2754" b="1527"/>
          <a:stretch/>
        </p:blipFill>
        <p:spPr>
          <a:xfrm>
            <a:off x="8514416" y="2224851"/>
            <a:ext cx="3343755" cy="2197464"/>
          </a:xfrm>
          <a:prstGeom prst="rect">
            <a:avLst/>
          </a:prstGeom>
        </p:spPr>
      </p:pic>
    </p:spTree>
    <p:extLst>
      <p:ext uri="{BB962C8B-B14F-4D97-AF65-F5344CB8AC3E}">
        <p14:creationId xmlns:p14="http://schemas.microsoft.com/office/powerpoint/2010/main" val="2696498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17239" cy="4848130"/>
              </a:xfrm>
            </p:spPr>
            <p:txBody>
              <a:bodyPr/>
              <a:lstStyle/>
              <a:p>
                <a:pPr marL="0" indent="0">
                  <a:buNone/>
                </a:pPr>
                <a:r>
                  <a:rPr lang="pt-BR" dirty="0"/>
                  <a:t>Para facilitar nossa análise, vamos simplificar um pouco e usar uma </a:t>
                </a:r>
                <a:r>
                  <a:rPr lang="pt-BR" b="1" i="1" dirty="0"/>
                  <a:t>função hipótese</a:t>
                </a:r>
                <a:r>
                  <a:rPr lang="pt-BR" dirty="0"/>
                  <a:t> com apenas um peso:</a:t>
                </a:r>
              </a:p>
              <a:p>
                <a:pPr marL="0" indent="0" algn="ctr">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h</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oMath>
                  </m:oMathPara>
                </a14:m>
                <a:endParaRPr lang="pt-BR" dirty="0"/>
              </a:p>
              <a:p>
                <a:r>
                  <a:rPr lang="pt-BR" dirty="0"/>
                  <a:t>Qual é a regra de atualização para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a:t>
                </a:r>
              </a:p>
              <a:p>
                <a:pPr lvl="1">
                  <a:buFont typeface="Wingdings" panose="05000000000000000000" pitchFamily="2" charset="2"/>
                  <a:buChar char="§"/>
                </a:pPr>
                <a:r>
                  <a:rPr lang="pt-BR" b="1" dirty="0"/>
                  <a:t>Dicas</a:t>
                </a:r>
                <a:r>
                  <a:rPr lang="pt-BR" dirty="0"/>
                  <a:t>: </a:t>
                </a:r>
              </a:p>
              <a:p>
                <a:pPr lvl="2">
                  <a:buFont typeface="Courier New" panose="02070309020205020404" pitchFamily="49" charset="0"/>
                  <a:buChar char="o"/>
                </a:pPr>
                <a:r>
                  <a:rPr lang="pt-BR" dirty="0"/>
                  <a:t>Começem substituindo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d>
                      <m:dPr>
                        <m:ctrlPr>
                          <a:rPr lang="en-US" i="1">
                            <a:latin typeface="Cambria Math" panose="02040503050406030204" pitchFamily="18" charset="0"/>
                          </a:rPr>
                        </m:ctrlPr>
                      </m:dPr>
                      <m:e>
                        <m:r>
                          <a:rPr lang="pt-BR" i="1">
                            <a:latin typeface="Cambria Math" panose="02040503050406030204" pitchFamily="18" charset="0"/>
                          </a:rPr>
                          <m:t>𝑛</m:t>
                        </m:r>
                      </m:e>
                    </m:d>
                  </m:oMath>
                </a14:m>
                <a:r>
                  <a:rPr lang="pt-BR" dirty="0"/>
                  <a:t>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a:p>
                <a:pPr lvl="2">
                  <a:buFont typeface="Courier New" panose="02070309020205020404" pitchFamily="49" charset="0"/>
                  <a:buChar char="o"/>
                </a:pPr>
                <a:r>
                  <a:rPr lang="pt-BR" dirty="0"/>
                  <a:t>Lembrem-se que a operação da derivada parcial é distributiva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17239" cy="4848130"/>
              </a:xfrm>
              <a:blipFill rotWithShape="0">
                <a:blip r:embed="rId2"/>
                <a:stretch>
                  <a:fillRect l="-1096" t="-2010" r="-164"/>
                </a:stretch>
              </a:blipFill>
            </p:spPr>
            <p:txBody>
              <a:bodyPr/>
              <a:lstStyle/>
              <a:p>
                <a:r>
                  <a:rPr lang="pt-BR">
                    <a:noFill/>
                  </a:rPr>
                  <a:t> </a:t>
                </a:r>
              </a:p>
            </p:txBody>
          </p:sp>
        </mc:Fallback>
      </mc:AlternateContent>
    </p:spTree>
    <p:extLst>
      <p:ext uri="{BB962C8B-B14F-4D97-AF65-F5344CB8AC3E}">
        <p14:creationId xmlns:p14="http://schemas.microsoft.com/office/powerpoint/2010/main" val="2460416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13555"/>
          </a:xfrm>
        </p:spPr>
        <p:txBody>
          <a:bodyPr/>
          <a:lstStyle/>
          <a:p>
            <a:r>
              <a:rPr lang="pt-BR" dirty="0"/>
              <a:t>Exemplo #1</a:t>
            </a:r>
          </a:p>
        </p:txBody>
      </p:sp>
      <p:sp>
        <p:nvSpPr>
          <p:cNvPr id="7" name="TextBox 6"/>
          <p:cNvSpPr txBox="1"/>
          <p:nvPr/>
        </p:nvSpPr>
        <p:spPr>
          <a:xfrm>
            <a:off x="5155085" y="532888"/>
            <a:ext cx="6882946"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1: linear_regression_with_gradient_descent_exemplo1.ipynb</a:t>
            </a:r>
            <a:endParaRPr lang="pt-BR" u="sng" dirty="0">
              <a:solidFill>
                <a:srgbClr val="00B0F0"/>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92" t="36287" r="3203"/>
          <a:stretch/>
        </p:blipFill>
        <p:spPr>
          <a:xfrm>
            <a:off x="9444251" y="1169437"/>
            <a:ext cx="2693157" cy="259107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77" t="36874" r="3616" b="1281"/>
          <a:stretch/>
        </p:blipFill>
        <p:spPr>
          <a:xfrm>
            <a:off x="9333407" y="4082324"/>
            <a:ext cx="2804001" cy="2629478"/>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549"/>
                <a:ext cx="8725644" cy="5321359"/>
              </a:xfrm>
            </p:spPr>
            <p:txBody>
              <a:bodyPr>
                <a:normAutofit fontScale="77500" lnSpcReduction="20000"/>
              </a:bodyPr>
              <a:lstStyle/>
              <a:p>
                <a:pPr marL="0" indent="0">
                  <a:buNone/>
                </a:pPr>
                <a:r>
                  <a:rPr lang="pt-BR" dirty="0" smtClean="0"/>
                  <a:t>Para facilitar nossa análise, vamos simplificar um pouco e usar uma </a:t>
                </a:r>
                <a:r>
                  <a:rPr lang="pt-BR" b="1" i="1" dirty="0" smtClean="0"/>
                  <a:t>função hipótese </a:t>
                </a:r>
                <a:r>
                  <a:rPr lang="pt-BR" dirty="0" smtClean="0"/>
                  <a:t>com apenas um peso</a:t>
                </a:r>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pt-BR" dirty="0"/>
                  <a:t>.</a:t>
                </a:r>
              </a:p>
              <a:p>
                <a:pPr marL="0" indent="0">
                  <a:buNone/>
                </a:pPr>
                <a:r>
                  <a:rPr lang="pt-BR" dirty="0"/>
                  <a:t>Com </a:t>
                </a:r>
                <a:r>
                  <a:rPr lang="pt-BR" b="1" i="1" dirty="0"/>
                  <a:t>função de erro </a:t>
                </a:r>
                <a:r>
                  <a:rPr lang="pt-BR" dirty="0"/>
                  <a:t>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smtClean="0"/>
                  <a:t>Gradiente dado </a:t>
                </a:r>
                <a:r>
                  <a:rPr lang="pt-BR"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e>
                      </m:nary>
                    </m:oMath>
                  </m:oMathPara>
                </a14:m>
                <a:endParaRPr lang="pt-BR"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nary>
                    </m:oMath>
                  </m:oMathPara>
                </a14:m>
                <a:endParaRPr lang="pt-BR" i="1" dirty="0" smtClean="0">
                  <a:latin typeface="Cambria Math" panose="02040503050406030204" pitchFamily="18" charset="0"/>
                </a:endParaRPr>
              </a:p>
              <a:p>
                <a:pPr marL="0" indent="0">
                  <a:buNone/>
                </a:pPr>
                <a:r>
                  <a:rPr lang="pt-BR" dirty="0"/>
                  <a:t>E atualização do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a:t>
                </a:r>
                <a:r>
                  <a:rPr lang="pt-BR" dirty="0" smtClean="0"/>
                  <a:t>por</a:t>
                </a:r>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549"/>
                <a:ext cx="8725644" cy="5321359"/>
              </a:xfrm>
              <a:blipFill rotWithShape="0">
                <a:blip r:embed="rId5"/>
                <a:stretch>
                  <a:fillRect l="-908" t="-2405" r="-349"/>
                </a:stretch>
              </a:blipFill>
            </p:spPr>
            <p:txBody>
              <a:bodyPr/>
              <a:lstStyle/>
              <a:p>
                <a:r>
                  <a:rPr lang="pt-BR">
                    <a:noFill/>
                  </a:rPr>
                  <a:t> </a:t>
                </a:r>
              </a:p>
            </p:txBody>
          </p:sp>
        </mc:Fallback>
      </mc:AlternateContent>
      <p:cxnSp>
        <p:nvCxnSpPr>
          <p:cNvPr id="9" name="Straight Arrow Connector 8"/>
          <p:cNvCxnSpPr>
            <a:stCxn id="6" idx="1"/>
          </p:cNvCxnSpPr>
          <p:nvPr/>
        </p:nvCxnSpPr>
        <p:spPr>
          <a:xfrm flipH="1">
            <a:off x="5155085" y="3150540"/>
            <a:ext cx="2295184" cy="561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50269" y="2888930"/>
            <a:ext cx="1883138"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spTree>
    <p:extLst>
      <p:ext uri="{BB962C8B-B14F-4D97-AF65-F5344CB8AC3E}">
        <p14:creationId xmlns:p14="http://schemas.microsoft.com/office/powerpoint/2010/main" val="24734052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49"/>
                <a:ext cx="10915650" cy="4334741"/>
              </a:xfrm>
            </p:spPr>
            <p:txBody>
              <a:bodyPr>
                <a:normAutofit/>
              </a:bodyPr>
              <a:lstStyle/>
              <a:p>
                <a:pPr marL="0" indent="0">
                  <a:buNone/>
                </a:pPr>
                <a:r>
                  <a:rPr lang="en-US" dirty="0" smtClean="0"/>
                  <a:t>Neste </a:t>
                </a:r>
                <a:r>
                  <a:rPr lang="en-US" dirty="0" err="1" smtClean="0"/>
                  <a:t>exemplo</a:t>
                </a:r>
                <a:r>
                  <a:rPr lang="en-US" dirty="0" smtClean="0"/>
                  <a:t>, </a:t>
                </a:r>
                <a:r>
                  <a:rPr lang="en-US" dirty="0" err="1" smtClean="0"/>
                  <a:t>vamos</a:t>
                </a:r>
                <a:r>
                  <a:rPr lang="en-US" dirty="0" smtClean="0"/>
                  <a:t> </a:t>
                </a:r>
                <a:r>
                  <a:rPr lang="en-US" dirty="0" err="1" smtClean="0"/>
                  <a:t>usar</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smtClean="0"/>
                  <a:t>.</a:t>
                </a:r>
              </a:p>
              <a:p>
                <a:r>
                  <a:rPr lang="pt-BR" dirty="0"/>
                  <a:t>Qual é a regra de atualização para </a:t>
                </a:r>
                <a:r>
                  <a:rPr lang="pt-BR" dirty="0" smtClean="0"/>
                  <a:t>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lvl="1">
                  <a:buFont typeface="Wingdings" panose="05000000000000000000" pitchFamily="2" charset="2"/>
                  <a:buChar char="§"/>
                </a:pPr>
                <a:r>
                  <a:rPr lang="pt-BR" b="1" dirty="0" smtClean="0"/>
                  <a:t>Dicas</a:t>
                </a:r>
                <a:r>
                  <a:rPr lang="pt-BR" dirty="0" smtClean="0"/>
                  <a:t>: </a:t>
                </a:r>
              </a:p>
              <a:p>
                <a:pPr lvl="2">
                  <a:buFont typeface="Courier New" panose="02070309020205020404" pitchFamily="49" charset="0"/>
                  <a:buChar char="o"/>
                </a:pPr>
                <a:r>
                  <a:rPr lang="pt-BR" dirty="0" smtClean="0"/>
                  <a:t>Começem substituindo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d>
                      <m:dPr>
                        <m:ctrlPr>
                          <a:rPr lang="en-US" i="1">
                            <a:latin typeface="Cambria Math" panose="02040503050406030204" pitchFamily="18" charset="0"/>
                          </a:rPr>
                        </m:ctrlPr>
                      </m:dPr>
                      <m:e>
                        <m:r>
                          <a:rPr lang="pt-BR" i="1">
                            <a:latin typeface="Cambria Math" panose="02040503050406030204" pitchFamily="18" charset="0"/>
                          </a:rPr>
                          <m:t>𝑛</m:t>
                        </m:r>
                      </m:e>
                    </m:d>
                  </m:oMath>
                </a14:m>
                <a:r>
                  <a:rPr lang="pt-BR" dirty="0" smtClean="0"/>
                  <a:t>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0" i="1" smtClean="0">
                                        <a:latin typeface="Cambria Math" panose="02040503050406030204" pitchFamily="18" charset="0"/>
                                      </a:rPr>
                                      <m:t>𝑛</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smtClean="0"/>
              </a:p>
              <a:p>
                <a:pPr lvl="2">
                  <a:buFont typeface="Courier New" panose="02070309020205020404" pitchFamily="49" charset="0"/>
                  <a:buChar char="o"/>
                </a:pPr>
                <a:r>
                  <a:rPr lang="pt-BR" dirty="0"/>
                  <a:t>Lembrem-se que a operação da derivada parcial é distributiva.</a:t>
                </a:r>
              </a:p>
              <a:p>
                <a:pPr marL="914400" lvl="2" indent="0">
                  <a:buNone/>
                </a:pPr>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49"/>
                <a:ext cx="10915650" cy="4334741"/>
              </a:xfrm>
              <a:blipFill rotWithShape="0">
                <a:blip r:embed="rId3"/>
                <a:stretch>
                  <a:fillRect l="-1173" t="-2250"/>
                </a:stretch>
              </a:blipFill>
            </p:spPr>
            <p:txBody>
              <a:bodyPr/>
              <a:lstStyle/>
              <a:p>
                <a:r>
                  <a:rPr lang="pt-BR">
                    <a:noFill/>
                  </a:rPr>
                  <a:t> </a:t>
                </a:r>
              </a:p>
            </p:txBody>
          </p:sp>
        </mc:Fallback>
      </mc:AlternateContent>
    </p:spTree>
    <p:extLst>
      <p:ext uri="{BB962C8B-B14F-4D97-AF65-F5344CB8AC3E}">
        <p14:creationId xmlns:p14="http://schemas.microsoft.com/office/powerpoint/2010/main" val="196595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293"/>
            <a:ext cx="10515600" cy="702519"/>
          </a:xfrm>
        </p:spPr>
        <p:txBody>
          <a:bodyPr>
            <a:normAutofit/>
          </a:bodyPr>
          <a:lstStyle/>
          <a:p>
            <a:r>
              <a:rPr lang="en-US" dirty="0" err="1" smtClean="0"/>
              <a:t>Exemplo</a:t>
            </a:r>
            <a:r>
              <a:rPr lang="en-US" dirty="0" smtClean="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064525"/>
                <a:ext cx="11238186" cy="3763393"/>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smtClean="0"/>
                  <a:t> </a:t>
                </a:r>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smtClean="0"/>
                  <a:t>.</a:t>
                </a:r>
              </a:p>
              <a:p>
                <a:pPr marL="0" indent="0">
                  <a:buNone/>
                </a:pPr>
                <a:r>
                  <a:rPr lang="nl-BE" dirty="0" smtClean="0"/>
                  <a:t>Cada elemento do vetor gradiente é dado por</a:t>
                </a:r>
                <a:endParaRPr lang="nl-BE"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smtClean="0"/>
              </a:p>
              <a:p>
                <a:pPr marL="0" indent="0">
                  <a:buNone/>
                </a:pPr>
                <a:r>
                  <a:rPr lang="en-US" dirty="0"/>
                  <a:t>A </a:t>
                </a:r>
                <a:r>
                  <a:rPr lang="en-US" dirty="0" err="1"/>
                  <a:t>atualização</a:t>
                </a:r>
                <a:r>
                  <a:rPr lang="en-US" dirty="0"/>
                  <a:t> dos 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m:rPr>
                        <m:sty m:val="p"/>
                      </m:rPr>
                      <a:rPr lang="pt-BR">
                        <a:latin typeface="Cambria Math" panose="02040503050406030204" pitchFamily="18" charset="0"/>
                      </a:rPr>
                      <m:t>e</m:t>
                    </m:r>
                    <m:r>
                      <a:rPr lang="pt-BR" i="1">
                        <a:latin typeface="Cambria Math" panose="02040503050406030204" pitchFamily="18" charset="0"/>
                      </a:rPr>
                      <m:t> 2</m:t>
                    </m:r>
                  </m:oMath>
                </a14:m>
                <a:r>
                  <a:rPr lang="nl-BE" dirty="0"/>
                  <a:t> é dada </a:t>
                </a:r>
                <a:r>
                  <a:rPr lang="nl-BE" dirty="0" smtClean="0"/>
                  <a:t>por</a:t>
                </a:r>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064525"/>
                <a:ext cx="11238186" cy="3763393"/>
              </a:xfrm>
              <a:blipFill rotWithShape="0">
                <a:blip r:embed="rId3"/>
                <a:stretch>
                  <a:fillRect l="-488" t="-2755"/>
                </a:stretch>
              </a:blipFill>
            </p:spPr>
            <p:txBody>
              <a:bodyPr/>
              <a:lstStyle/>
              <a:p>
                <a:r>
                  <a:rPr lang="pt-BR">
                    <a:noFill/>
                  </a:rPr>
                  <a:t> </a:t>
                </a:r>
              </a:p>
            </p:txBody>
          </p:sp>
        </mc:Fallback>
      </mc:AlternateContent>
      <p:sp>
        <p:nvSpPr>
          <p:cNvPr id="11" name="TextBox 10"/>
          <p:cNvSpPr txBox="1"/>
          <p:nvPr/>
        </p:nvSpPr>
        <p:spPr>
          <a:xfrm>
            <a:off x="9904695" y="1870918"/>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852382" y="2132528"/>
            <a:ext cx="7052313" cy="6333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54582" y="4634473"/>
            <a:ext cx="1647411" cy="1169551"/>
          </a:xfrm>
          <a:prstGeom prst="rect">
            <a:avLst/>
          </a:prstGeom>
          <a:noFill/>
        </p:spPr>
        <p:txBody>
          <a:bodyPr wrap="square" rtlCol="0">
            <a:spAutoFit/>
          </a:bodyPr>
          <a:lstStyle/>
          <a:p>
            <a:pPr algn="ctr"/>
            <a:r>
              <a:rPr lang="pt-BR" sz="1400" dirty="0" smtClean="0"/>
              <a:t>Superfície de contorno com o caminho feito pelo </a:t>
            </a:r>
            <a:r>
              <a:rPr lang="pt-BR" sz="1400" dirty="0"/>
              <a:t>algoritmo até </a:t>
            </a:r>
            <a:r>
              <a:rPr lang="pt-BR" sz="1400" dirty="0" smtClean="0"/>
              <a:t>a convergência.</a:t>
            </a:r>
            <a:endParaRPr lang="pt-BR" sz="1400" dirty="0"/>
          </a:p>
        </p:txBody>
      </p:sp>
      <p:sp>
        <p:nvSpPr>
          <p:cNvPr id="13" name="Rectangle 12"/>
          <p:cNvSpPr/>
          <p:nvPr/>
        </p:nvSpPr>
        <p:spPr>
          <a:xfrm>
            <a:off x="8065246" y="4634473"/>
            <a:ext cx="1647411" cy="738664"/>
          </a:xfrm>
          <a:prstGeom prst="rect">
            <a:avLst/>
          </a:prstGeom>
          <a:noFill/>
        </p:spPr>
        <p:txBody>
          <a:bodyPr wrap="square" rtlCol="0">
            <a:spAutoFit/>
          </a:bodyPr>
          <a:lstStyle/>
          <a:p>
            <a:pPr algn="ctr"/>
            <a:r>
              <a:rPr lang="pt-BR" sz="1400" dirty="0" smtClean="0"/>
              <a:t>Curva do EQM em função do número de épocas.</a:t>
            </a:r>
            <a:endParaRPr lang="pt-BR" sz="14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5843" t="25952" r="25493" b="22204"/>
          <a:stretch/>
        </p:blipFill>
        <p:spPr>
          <a:xfrm>
            <a:off x="698516" y="4634473"/>
            <a:ext cx="2857170" cy="2157259"/>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867" t="11756" r="9456" b="3405"/>
          <a:stretch/>
        </p:blipFill>
        <p:spPr>
          <a:xfrm>
            <a:off x="5401993" y="4621629"/>
            <a:ext cx="2340349" cy="2214069"/>
          </a:xfrm>
          <a:prstGeom prst="rect">
            <a:avLst/>
          </a:prstGeom>
        </p:spPr>
      </p:pic>
      <p:cxnSp>
        <p:nvCxnSpPr>
          <p:cNvPr id="7" name="Straight Arrow Connector 6"/>
          <p:cNvCxnSpPr>
            <a:stCxn id="3" idx="2"/>
          </p:cNvCxnSpPr>
          <p:nvPr/>
        </p:nvCxnSpPr>
        <p:spPr>
          <a:xfrm>
            <a:off x="4578288" y="5804024"/>
            <a:ext cx="1481743" cy="313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1974" t="11775" r="8994" b="3675"/>
          <a:stretch/>
        </p:blipFill>
        <p:spPr>
          <a:xfrm>
            <a:off x="9645451" y="4590886"/>
            <a:ext cx="2356208" cy="2237618"/>
          </a:xfrm>
          <a:prstGeom prst="rect">
            <a:avLst/>
          </a:prstGeom>
        </p:spPr>
      </p:pic>
      <p:cxnSp>
        <p:nvCxnSpPr>
          <p:cNvPr id="14" name="Straight Arrow Connector 13"/>
          <p:cNvCxnSpPr/>
          <p:nvPr/>
        </p:nvCxnSpPr>
        <p:spPr>
          <a:xfrm>
            <a:off x="8885215" y="5360274"/>
            <a:ext cx="1556643" cy="9057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49316" y="323408"/>
            <a:ext cx="6952343"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2: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70442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825625"/>
                <a:ext cx="11021291" cy="3937866"/>
              </a:xfrm>
            </p:spPr>
            <p:txBody>
              <a:bodyPr>
                <a:normAutofit/>
              </a:bodyPr>
              <a:lstStyle/>
              <a:p>
                <a:pPr marL="0" indent="0">
                  <a:buNone/>
                </a:pPr>
                <a:r>
                  <a:rPr lang="en-US" b="1" i="1" dirty="0" smtClean="0"/>
                  <a:t>Função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smtClean="0"/>
                  <a:t> </a:t>
                </a:r>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smtClean="0"/>
                  <a:t>.</a:t>
                </a:r>
              </a:p>
              <a:p>
                <a:r>
                  <a:rPr lang="pt-BR" dirty="0"/>
                  <a:t>Qual é a regra de atualização para 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a:t>
                </a:r>
              </a:p>
              <a:p>
                <a:pPr lvl="1">
                  <a:buFont typeface="Wingdings" panose="05000000000000000000" pitchFamily="2" charset="2"/>
                  <a:buChar char="§"/>
                </a:pPr>
                <a:r>
                  <a:rPr lang="pt-BR" b="1" dirty="0"/>
                  <a:t>Dica</a:t>
                </a:r>
                <a:r>
                  <a:rPr lang="pt-BR" dirty="0"/>
                  <a:t>: </a:t>
                </a:r>
                <a:endParaRPr lang="pt-BR" dirty="0" smtClean="0"/>
              </a:p>
              <a:p>
                <a:pPr lvl="2">
                  <a:buFont typeface="Courier New" panose="02070309020205020404" pitchFamily="49" charset="0"/>
                  <a:buChar char="o"/>
                </a:pPr>
                <a:r>
                  <a:rPr lang="pt-BR" dirty="0" smtClean="0"/>
                  <a:t>Começem </a:t>
                </a:r>
                <a:r>
                  <a:rPr lang="pt-BR" dirty="0"/>
                  <a:t>substituindo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d>
                      <m:dPr>
                        <m:ctrlPr>
                          <a:rPr lang="en-US" i="1">
                            <a:latin typeface="Cambria Math" panose="02040503050406030204" pitchFamily="18" charset="0"/>
                          </a:rPr>
                        </m:ctrlPr>
                      </m:dPr>
                      <m:e>
                        <m:r>
                          <a:rPr lang="pt-BR" i="1">
                            <a:latin typeface="Cambria Math" panose="02040503050406030204" pitchFamily="18" charset="0"/>
                          </a:rPr>
                          <m:t>𝑛</m:t>
                        </m:r>
                      </m:e>
                    </m:d>
                  </m:oMath>
                </a14:m>
                <a:r>
                  <a:rPr lang="pt-BR" dirty="0"/>
                  <a:t>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smtClean="0">
                                    <a:latin typeface="Cambria Math" panose="02040503050406030204" pitchFamily="18" charset="0"/>
                                  </a:rPr>
                                  <m:t> </m:t>
                                </m:r>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0" i="1" smtClean="0">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smtClean="0"/>
                  <a:t>.</a:t>
                </a:r>
              </a:p>
              <a:p>
                <a:pPr lvl="2">
                  <a:buFont typeface="Courier New" panose="02070309020205020404" pitchFamily="49" charset="0"/>
                  <a:buChar char="o"/>
                </a:pPr>
                <a:r>
                  <a:rPr lang="pt-BR" dirty="0"/>
                  <a:t>Lembrem-se que a operação da derivada parcial é distributiva</a:t>
                </a:r>
                <a:r>
                  <a:rPr lang="pt-BR" dirty="0" smtClean="0"/>
                  <a:t>.</a:t>
                </a:r>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825625"/>
                <a:ext cx="11021291" cy="3937866"/>
              </a:xfrm>
              <a:blipFill rotWithShape="0">
                <a:blip r:embed="rId3"/>
                <a:stretch>
                  <a:fillRect l="-1106" t="-2477"/>
                </a:stretch>
              </a:blipFill>
            </p:spPr>
            <p:txBody>
              <a:bodyPr/>
              <a:lstStyle/>
              <a:p>
                <a:r>
                  <a:rPr lang="pt-BR">
                    <a:noFill/>
                  </a:rPr>
                  <a:t> </a:t>
                </a:r>
              </a:p>
            </p:txBody>
          </p:sp>
        </mc:Fallback>
      </mc:AlternateContent>
    </p:spTree>
    <p:extLst>
      <p:ext uri="{BB962C8B-B14F-4D97-AF65-F5344CB8AC3E}">
        <p14:creationId xmlns:p14="http://schemas.microsoft.com/office/powerpoint/2010/main" val="567944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7447"/>
          </a:xfrm>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611086"/>
                <a:ext cx="11199125" cy="5246914"/>
              </a:xfrm>
            </p:spPr>
            <p:txBody>
              <a:bodyPr>
                <a:normAutofit fontScale="77500" lnSpcReduction="20000"/>
              </a:bodyPr>
              <a:lstStyle/>
              <a:p>
                <a:pPr marL="0" indent="0">
                  <a:buNone/>
                </a:pPr>
                <a:r>
                  <a:rPr lang="en-US" b="1" i="1" dirty="0" smtClean="0"/>
                  <a:t>Função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smtClean="0"/>
                  <a:t> </a:t>
                </a:r>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bias/intercept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a:t>
                </a:r>
                <a:r>
                  <a:rPr lang="pt-BR" i="1" dirty="0">
                    <a:cs typeface="Calibri"/>
                  </a:rPr>
                  <a:t>conda install </a:t>
                </a:r>
                <a:r>
                  <a:rPr lang="pt-BR" i="1" dirty="0" smtClean="0">
                    <a:cs typeface="Calibri"/>
                  </a:rPr>
                  <a:t>ffmpeg</a:t>
                </a:r>
                <a:endParaRPr lang="pt-BR" i="1"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611086"/>
                <a:ext cx="11199125" cy="5246914"/>
              </a:xfrm>
              <a:blipFill rotWithShape="0">
                <a:blip r:embed="rId3"/>
                <a:stretch>
                  <a:fillRect l="-653" t="-2323" b="-348"/>
                </a:stretch>
              </a:blipFill>
            </p:spPr>
            <p:txBody>
              <a:bodyPr/>
              <a:lstStyle/>
              <a:p>
                <a:r>
                  <a:rPr lang="pt-BR">
                    <a:noFill/>
                  </a:rPr>
                  <a:t> </a:t>
                </a:r>
              </a:p>
            </p:txBody>
          </p:sp>
        </mc:Fallback>
      </mc:AlternateContent>
      <p:sp>
        <p:nvSpPr>
          <p:cNvPr id="3" name="Rectangle 2"/>
          <p:cNvSpPr/>
          <p:nvPr/>
        </p:nvSpPr>
        <p:spPr>
          <a:xfrm>
            <a:off x="4517572" y="604182"/>
            <a:ext cx="6836228" cy="369332"/>
          </a:xfrm>
          <a:prstGeom prst="rect">
            <a:avLst/>
          </a:prstGeom>
        </p:spPr>
        <p:txBody>
          <a:bodyPr wrap="square">
            <a:spAutoFit/>
          </a:bodyPr>
          <a:lstStyle/>
          <a:p>
            <a:r>
              <a:rPr lang="pt-BR" u="sng" dirty="0">
                <a:solidFill>
                  <a:srgbClr val="00B0F0"/>
                </a:solidFill>
              </a:rPr>
              <a:t>Exemplo 3: linear_regression_with_gradient_descent_exemplo3.ipynb</a:t>
            </a:r>
          </a:p>
        </p:txBody>
      </p:sp>
    </p:spTree>
    <p:extLst>
      <p:ext uri="{BB962C8B-B14F-4D97-AF65-F5344CB8AC3E}">
        <p14:creationId xmlns:p14="http://schemas.microsoft.com/office/powerpoint/2010/main" val="349805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a:t>
                </a:r>
                <a:r>
                  <a:rPr lang="pt-BR" dirty="0" smtClean="0"/>
                  <a:t>modelo, ou seja, na atualização dos pesos. </a:t>
                </a:r>
                <a:r>
                  <a:rPr lang="pt-BR" dirty="0"/>
                  <a:t>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4243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77985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6"/>
            <a:ext cx="10946892" cy="862608"/>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10405" y="4330525"/>
                <a:ext cx="8394782" cy="2532099"/>
              </a:xfrm>
            </p:spPr>
            <p:txBody>
              <a:bodyPr>
                <a:normAutofit fontScale="85000" lnSpcReduction="20000"/>
              </a:bodyPr>
              <a:lstStyle/>
              <a:p>
                <a:pPr>
                  <a:spcBef>
                    <a:spcPts val="600"/>
                  </a:spcBef>
                </a:pPr>
                <a:r>
                  <a:rPr lang="pt-BR" dirty="0" smtClean="0"/>
                  <a:t>Segue diretamente para o mínimo global.</a:t>
                </a:r>
              </a:p>
              <a:p>
                <a:pPr>
                  <a:spcBef>
                    <a:spcPts val="600"/>
                  </a:spcBef>
                </a:pPr>
                <a:r>
                  <a:rPr lang="pt-BR" dirty="0" smtClean="0"/>
                  <a:t>Atinge o mínimo global em aproximadamente 3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a:t>
                </a:r>
                <a:r>
                  <a:rPr lang="pt-BR" dirty="0" smtClean="0"/>
                  <a:t>mínimo, </a:t>
                </a:r>
                <a:r>
                  <a:rPr lang="pt-BR" dirty="0"/>
                  <a:t>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10405" y="4330525"/>
                <a:ext cx="8394782" cy="2532099"/>
              </a:xfrm>
              <a:blipFill rotWithShape="0">
                <a:blip r:embed="rId3"/>
                <a:stretch>
                  <a:fillRect l="-944" t="-5529" r="-436" b="-2644"/>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7972" t="17580" r="1383" b="9839"/>
          <a:stretch/>
        </p:blipFill>
        <p:spPr>
          <a:xfrm>
            <a:off x="3408099" y="1544221"/>
            <a:ext cx="2916208" cy="2624587"/>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1451" r="9463" b="2262"/>
          <a:stretch/>
        </p:blipFill>
        <p:spPr>
          <a:xfrm>
            <a:off x="6400102" y="1544221"/>
            <a:ext cx="2753892" cy="2624587"/>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183" t="11115" r="5914" b="4048"/>
          <a:stretch/>
        </p:blipFill>
        <p:spPr>
          <a:xfrm>
            <a:off x="9229789" y="1545735"/>
            <a:ext cx="2885708" cy="2635211"/>
          </a:xfrm>
          <a:prstGeom prst="rect">
            <a:avLst/>
          </a:prstGeom>
        </p:spPr>
      </p:pic>
      <p:sp>
        <p:nvSpPr>
          <p:cNvPr id="6" name="Rectangle 5"/>
          <p:cNvSpPr/>
          <p:nvPr/>
        </p:nvSpPr>
        <p:spPr>
          <a:xfrm>
            <a:off x="406492" y="1226234"/>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sp>
        <p:nvSpPr>
          <p:cNvPr id="10" name="TextBox 9"/>
          <p:cNvSpPr txBox="1"/>
          <p:nvPr/>
        </p:nvSpPr>
        <p:spPr>
          <a:xfrm>
            <a:off x="2101462" y="4095068"/>
            <a:ext cx="1601496" cy="738664"/>
          </a:xfrm>
          <a:prstGeom prst="rect">
            <a:avLst/>
          </a:prstGeom>
          <a:noFill/>
        </p:spPr>
        <p:txBody>
          <a:bodyPr wrap="square" rtlCol="0">
            <a:spAutoFit/>
          </a:bodyPr>
          <a:lstStyle/>
          <a:p>
            <a:pPr algn="ctr"/>
            <a:r>
              <a:rPr lang="pt-BR" sz="1400" dirty="0" smtClean="0">
                <a:solidFill>
                  <a:srgbClr val="FF0000"/>
                </a:solidFill>
              </a:rPr>
              <a:t>Todas as amostras são usadas a cada nova época.</a:t>
            </a:r>
            <a:endParaRPr lang="pt-BR" sz="1400" dirty="0">
              <a:solidFill>
                <a:srgbClr val="FF0000"/>
              </a:solidFill>
            </a:endParaRPr>
          </a:p>
        </p:txBody>
      </p:sp>
      <p:cxnSp>
        <p:nvCxnSpPr>
          <p:cNvPr id="8" name="Straight Arrow Connector 7"/>
          <p:cNvCxnSpPr/>
          <p:nvPr/>
        </p:nvCxnSpPr>
        <p:spPr>
          <a:xfrm flipH="1">
            <a:off x="2705100" y="4807392"/>
            <a:ext cx="190500" cy="735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52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6861"/>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09492"/>
                <a:ext cx="7768771" cy="5188854"/>
              </a:xfrm>
            </p:spPr>
            <p:txBody>
              <a:bodyPr>
                <a:normAutofit fontScale="92500" lnSpcReduction="20000"/>
              </a:bodyPr>
              <a:lstStyle/>
              <a:p>
                <a:r>
                  <a:rPr lang="pt-BR" dirty="0" smtClean="0"/>
                  <a:t>É um dos mais, se não o mais, conhecido algoritmo de aprendizado de máquina.</a:t>
                </a:r>
              </a:p>
              <a:p>
                <a:r>
                  <a:rPr lang="pt-BR" dirty="0"/>
                  <a:t>Vai nos dar </a:t>
                </a:r>
                <a:r>
                  <a:rPr lang="pt-BR" dirty="0" smtClean="0"/>
                  <a:t>várias </a:t>
                </a:r>
                <a:r>
                  <a:rPr lang="pt-BR" b="1" i="1" dirty="0" smtClean="0"/>
                  <a:t>intuições</a:t>
                </a:r>
                <a:r>
                  <a:rPr lang="pt-BR" dirty="0" smtClean="0"/>
                  <a:t> importantes </a:t>
                </a:r>
                <a:r>
                  <a:rPr lang="pt-BR" dirty="0"/>
                  <a:t>para o entendimento de outros algoritmos mais </a:t>
                </a:r>
                <a:r>
                  <a:rPr lang="pt-BR" dirty="0" smtClean="0"/>
                  <a:t>complexos, como, por exemplo, classificadores e redes neurais.</a:t>
                </a:r>
                <a:endParaRPr lang="pt-BR" dirty="0"/>
              </a:p>
              <a:p>
                <a:r>
                  <a:rPr lang="pt-BR" b="1" dirty="0" smtClean="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smtClean="0"/>
                  <a:t>, que mapeie, de forma ótima, os atributos de entrada, </a:t>
                </a:r>
                <a14:m>
                  <m:oMath xmlns:m="http://schemas.openxmlformats.org/officeDocument/2006/math">
                    <m:r>
                      <a:rPr lang="pt-BR" b="1" i="1" smtClean="0">
                        <a:latin typeface="Cambria Math" panose="02040503050406030204" pitchFamily="18" charset="0"/>
                      </a:rPr>
                      <m:t>𝒙</m:t>
                    </m:r>
                  </m:oMath>
                </a14:m>
                <a:r>
                  <a:rPr lang="pt-BR" dirty="0" smtClean="0"/>
                  <a:t>,</a:t>
                </a:r>
                <a:r>
                  <a:rPr lang="pt-BR" dirty="0"/>
                  <a:t> em uma variável de </a:t>
                </a:r>
                <a:r>
                  <a:rPr lang="pt-BR" dirty="0" smtClean="0"/>
                  <a:t>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b="1" i="1" dirty="0"/>
                  <a:t>função </a:t>
                </a:r>
                <a:r>
                  <a:rPr lang="pt-BR" b="1" i="1" dirty="0" smtClean="0"/>
                  <a:t>verdadeira </a:t>
                </a:r>
                <a:r>
                  <a:rPr lang="pt-BR" dirty="0" smtClean="0"/>
                  <a:t>ou</a:t>
                </a:r>
                <a:r>
                  <a:rPr lang="pt-BR" b="1" i="1" dirty="0" smtClean="0"/>
                  <a:t> 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a:p>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é muitas </a:t>
                </a:r>
                <a:r>
                  <a:rPr lang="pt-BR" dirty="0"/>
                  <a:t>vezes </a:t>
                </a:r>
                <a:r>
                  <a:rPr lang="pt-BR" dirty="0" smtClean="0"/>
                  <a:t>desconhecida e temos acesso apenas a observações ruidosas.</a:t>
                </a:r>
              </a:p>
              <a:p>
                <a:r>
                  <a:rPr lang="pt-BR" dirty="0"/>
                  <a:t>Regressão também é conhecida como </a:t>
                </a:r>
                <a:r>
                  <a:rPr lang="pt-BR" b="1" i="1" dirty="0"/>
                  <a:t>aproximação de funções</a:t>
                </a:r>
                <a:r>
                  <a:rPr lang="pt-BR" dirty="0" smtClean="0"/>
                  <a:t>.</a:t>
                </a:r>
              </a:p>
              <a:p>
                <a:r>
                  <a:rPr lang="pt-BR" dirty="0"/>
                  <a:t>Como </a:t>
                </a:r>
                <a:r>
                  <a:rPr lang="pt-BR" dirty="0" smtClean="0"/>
                  <a:t>encontramos </a:t>
                </a:r>
                <a:r>
                  <a:rPr lang="pt-BR" dirty="0"/>
                  <a:t>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aproxime</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de forma ótima</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09492"/>
                <a:ext cx="7768771" cy="5188854"/>
              </a:xfrm>
              <a:blipFill rotWithShape="0">
                <a:blip r:embed="rId3"/>
                <a:stretch>
                  <a:fillRect l="-1256" t="-3055" r="-2276" b="-29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708572" y="4888416"/>
                <a:ext cx="3450112" cy="1323439"/>
              </a:xfrm>
              <a:prstGeom prst="rect">
                <a:avLst/>
              </a:prstGeom>
            </p:spPr>
            <p:txBody>
              <a:bodyPr wrap="square">
                <a:spAutoFit/>
              </a:bodyPr>
              <a:lstStyle/>
              <a:p>
                <a:pPr algn="ctr"/>
                <a:r>
                  <a:rPr lang="pt-BR" sz="2000" dirty="0" smtClean="0"/>
                  <a:t>Temos </a:t>
                </a:r>
                <a14:m>
                  <m:oMath xmlns:m="http://schemas.openxmlformats.org/officeDocument/2006/math">
                    <m:r>
                      <a:rPr lang="pt-BR" sz="2000" b="1" i="1" smtClean="0">
                        <a:latin typeface="Cambria Math" panose="02040503050406030204" pitchFamily="18" charset="0"/>
                      </a:rPr>
                      <m:t>𝒙</m:t>
                    </m:r>
                  </m:oMath>
                </a14:m>
                <a:r>
                  <a:rPr lang="pt-BR" sz="2000" dirty="0" smtClean="0"/>
                  <a:t> (atributos) e </a:t>
                </a:r>
                <a14:m>
                  <m:oMath xmlns:m="http://schemas.openxmlformats.org/officeDocument/2006/math">
                    <m:r>
                      <a:rPr lang="pt-BR" sz="2000" b="1" i="1">
                        <a:latin typeface="Cambria Math" panose="02040503050406030204" pitchFamily="18" charset="0"/>
                      </a:rPr>
                      <m:t>𝒚</m:t>
                    </m:r>
                  </m:oMath>
                </a14:m>
                <a:r>
                  <a:rPr lang="pt-BR" sz="2000" dirty="0" smtClean="0"/>
                  <a:t> (rótulos) e queremos encontrar </a:t>
                </a:r>
                <a14:m>
                  <m:oMath xmlns:m="http://schemas.openxmlformats.org/officeDocument/2006/math">
                    <m:acc>
                      <m:accPr>
                        <m:chr m:val="̂"/>
                        <m:ctrlPr>
                          <a:rPr lang="pt-BR" sz="2000" b="0" i="1" smtClean="0">
                            <a:latin typeface="Cambria Math" panose="02040503050406030204" pitchFamily="18" charset="0"/>
                            <a:ea typeface="Cambria Math" panose="02040503050406030204" pitchFamily="18" charset="0"/>
                          </a:rPr>
                        </m:ctrlPr>
                      </m:accPr>
                      <m:e>
                        <m:r>
                          <a:rPr lang="pt-BR" sz="2000" b="0" i="1" smtClean="0">
                            <a:latin typeface="Cambria Math" panose="02040503050406030204" pitchFamily="18" charset="0"/>
                            <a:ea typeface="Cambria Math" panose="02040503050406030204" pitchFamily="18" charset="0"/>
                          </a:rPr>
                          <m:t>𝑦</m:t>
                        </m:r>
                      </m:e>
                    </m:acc>
                    <m:r>
                      <a:rPr lang="pt-BR" sz="2000" b="0" i="0"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h</m:t>
                    </m:r>
                    <m:d>
                      <m:dPr>
                        <m:ctrlPr>
                          <a:rPr lang="pt-BR" sz="2000" b="1" i="1">
                            <a:latin typeface="Cambria Math" panose="02040503050406030204" pitchFamily="18" charset="0"/>
                            <a:ea typeface="Cambria Math" panose="02040503050406030204" pitchFamily="18" charset="0"/>
                          </a:rPr>
                        </m:ctrlPr>
                      </m:dPr>
                      <m:e>
                        <m:r>
                          <a:rPr lang="pt-BR" sz="2000" b="1" i="1">
                            <a:latin typeface="Cambria Math" panose="02040503050406030204" pitchFamily="18" charset="0"/>
                            <a:ea typeface="Cambria Math" panose="02040503050406030204" pitchFamily="18" charset="0"/>
                          </a:rPr>
                          <m:t>𝒙</m:t>
                        </m:r>
                      </m:e>
                    </m:d>
                  </m:oMath>
                </a14:m>
                <a:r>
                  <a:rPr lang="pt-BR" sz="2000" dirty="0" smtClean="0"/>
                  <a:t>.</a:t>
                </a:r>
              </a:p>
              <a:p>
                <a:pPr algn="ctr"/>
                <a:r>
                  <a:rPr lang="pt-BR" sz="2000" b="1" dirty="0" smtClean="0">
                    <a:solidFill>
                      <a:schemeClr val="accent1"/>
                    </a:solidFill>
                  </a:rPr>
                  <a:t>Que tipo de aprendizado?</a:t>
                </a:r>
                <a:endParaRPr lang="pt-BR" sz="2000" b="1" dirty="0">
                  <a:solidFill>
                    <a:schemeClr val="accent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8708572" y="4888416"/>
                <a:ext cx="3450112" cy="1323439"/>
              </a:xfrm>
              <a:prstGeom prst="rect">
                <a:avLst/>
              </a:prstGeom>
              <a:blipFill rotWithShape="0">
                <a:blip r:embed="rId4"/>
                <a:stretch>
                  <a:fillRect l="-1767" t="-2765" r="-2650" b="-7373"/>
                </a:stretch>
              </a:blipFill>
            </p:spPr>
            <p:txBody>
              <a:bodyPr/>
              <a:lstStyle/>
              <a:p>
                <a:r>
                  <a:rPr lang="pt-BR">
                    <a:noFill/>
                  </a:rPr>
                  <a:t> </a:t>
                </a:r>
              </a:p>
            </p:txBody>
          </p:sp>
        </mc:Fallback>
      </mc:AlternateContent>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3705" t="8953" r="9524" b="1364"/>
          <a:stretch/>
        </p:blipFill>
        <p:spPr>
          <a:xfrm>
            <a:off x="8606971" y="2441198"/>
            <a:ext cx="3551713" cy="2447218"/>
          </a:xfrm>
          <a:prstGeom prst="rect">
            <a:avLst/>
          </a:prstGeom>
        </p:spPr>
      </p:pic>
      <p:cxnSp>
        <p:nvCxnSpPr>
          <p:cNvPr id="8" name="Straight Arrow Connector 7"/>
          <p:cNvCxnSpPr/>
          <p:nvPr/>
        </p:nvCxnSpPr>
        <p:spPr>
          <a:xfrm flipH="1">
            <a:off x="10074482" y="1704791"/>
            <a:ext cx="308345" cy="167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16770" y="1204409"/>
            <a:ext cx="1132113" cy="523220"/>
          </a:xfrm>
          <a:prstGeom prst="rect">
            <a:avLst/>
          </a:prstGeom>
        </p:spPr>
        <p:txBody>
          <a:bodyPr wrap="square">
            <a:spAutoFit/>
          </a:bodyPr>
          <a:lstStyle/>
          <a:p>
            <a:pPr algn="ctr"/>
            <a:r>
              <a:rPr lang="pt-BR" sz="1400" dirty="0" smtClean="0"/>
              <a:t>Observações </a:t>
            </a:r>
            <a:r>
              <a:rPr lang="pt-BR" sz="1400" dirty="0"/>
              <a:t>ruidosas</a:t>
            </a:r>
          </a:p>
        </p:txBody>
      </p:sp>
      <p:cxnSp>
        <p:nvCxnSpPr>
          <p:cNvPr id="13" name="Straight Arrow Connector 12"/>
          <p:cNvCxnSpPr/>
          <p:nvPr/>
        </p:nvCxnSpPr>
        <p:spPr>
          <a:xfrm flipH="1">
            <a:off x="10765310" y="2359864"/>
            <a:ext cx="482598" cy="1101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640539" y="1864457"/>
            <a:ext cx="1132113" cy="523220"/>
          </a:xfrm>
          <a:prstGeom prst="rect">
            <a:avLst/>
          </a:prstGeom>
        </p:spPr>
        <p:txBody>
          <a:bodyPr wrap="square">
            <a:spAutoFit/>
          </a:bodyPr>
          <a:lstStyle/>
          <a:p>
            <a:pPr algn="ctr"/>
            <a:r>
              <a:rPr lang="pt-BR" sz="1400" dirty="0" smtClean="0"/>
              <a:t>Função objetivo</a:t>
            </a:r>
            <a:endParaRPr lang="pt-BR" sz="1400" dirty="0"/>
          </a:p>
        </p:txBody>
      </p:sp>
    </p:spTree>
    <p:extLst>
      <p:ext uri="{BB962C8B-B14F-4D97-AF65-F5344CB8AC3E}">
        <p14:creationId xmlns:p14="http://schemas.microsoft.com/office/powerpoint/2010/main" val="114177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962429"/>
          </a:xfrm>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7726"/>
                <a:ext cx="11165115" cy="5360274"/>
              </a:xfrm>
            </p:spPr>
            <p:txBody>
              <a:bodyPr>
                <a:normAutofit fontScale="85000" lnSpcReduction="20000"/>
              </a:bodyPr>
              <a:lstStyle/>
              <a:p>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esta versão,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smtClean="0"/>
              </a:p>
              <a:p>
                <a:pPr marL="0" indent="0">
                  <a:buNone/>
                </a:pPr>
                <a:r>
                  <a:rPr lang="pt-BR" b="1" dirty="0" smtClean="0"/>
                  <a:t>Características:</a:t>
                </a:r>
                <a:endParaRPr lang="pt-BR" dirty="0"/>
              </a:p>
              <a:p>
                <a:pPr lvl="1">
                  <a:buFont typeface="Courier New" panose="02070309020205020404" pitchFamily="49" charset="0"/>
                  <a:buChar char="o"/>
                </a:pPr>
                <a:r>
                  <a:rPr lang="pt-BR" dirty="0"/>
                  <a:t>Aproxima o gradiente através de uma </a:t>
                </a:r>
                <a:r>
                  <a:rPr lang="pt-BR" b="1" i="1" dirty="0"/>
                  <a:t>estimativa </a:t>
                </a:r>
                <a:r>
                  <a:rPr lang="pt-BR" b="1" i="1" dirty="0" smtClean="0"/>
                  <a:t>estocástica</a:t>
                </a:r>
                <a:r>
                  <a:rPr lang="pt-BR" dirty="0" smtClean="0"/>
                  <a:t>, ou seja, aproximação através </a:t>
                </a:r>
                <a:r>
                  <a:rPr lang="pt-BR" dirty="0"/>
                  <a:t>do gradiente calculado com um único exemplo de treinamento. </a:t>
                </a:r>
                <a:endParaRPr lang="pt-BR" dirty="0" smtClean="0"/>
              </a:p>
              <a:p>
                <a:pPr lvl="1">
                  <a:buFont typeface="Courier New" panose="02070309020205020404" pitchFamily="49" charset="0"/>
                  <a:buChar char="o"/>
                </a:pPr>
                <a:r>
                  <a:rPr lang="pt-BR" dirty="0" smtClean="0"/>
                  <a:t>Essa aproximação é ruidosa, o que faz com que o vetor gradiente tenha direções divergentes a cada iteração.</a:t>
                </a:r>
                <a:endParaRPr lang="pt-BR" dirty="0"/>
              </a:p>
              <a:p>
                <a:pPr lvl="1">
                  <a:buFont typeface="Courier New" panose="02070309020205020404" pitchFamily="49" charset="0"/>
                  <a:buChar char="o"/>
                </a:pPr>
                <a:r>
                  <a:rPr lang="pt-BR" dirty="0"/>
                  <a:t>Pode ser utilizado quando os atributos e rótulos são obtidos sequencialmente, ou seja, de forma online, exemplo a exemplo.</a:t>
                </a:r>
              </a:p>
              <a:p>
                <a:pPr lvl="1">
                  <a:buFont typeface="Courier New" panose="02070309020205020404" pitchFamily="49" charset="0"/>
                  <a:buChar char="o"/>
                </a:pPr>
                <a:r>
                  <a:rPr lang="pt-BR" dirty="0"/>
                  <a:t>Ou quando o conjunto de treinamento é muito grande. Nesse caso, escolhe-se </a:t>
                </a:r>
                <a:r>
                  <a:rPr lang="pt-BR" b="1" i="1" dirty="0"/>
                  <a:t>aleatoriamente</a:t>
                </a:r>
                <a:r>
                  <a:rPr lang="pt-BR" dirty="0"/>
                  <a:t> um par </a:t>
                </a:r>
                <a:r>
                  <a:rPr lang="pt-BR" dirty="0" smtClean="0"/>
                  <a:t>atributos/rótulo </a:t>
                </a:r>
                <a:r>
                  <a:rPr lang="pt-BR" dirty="0"/>
                  <a:t>a cada iteração (i.e., atualização dos pesos).</a:t>
                </a:r>
              </a:p>
              <a:p>
                <a:pPr lvl="1">
                  <a:buFont typeface="Courier New" panose="02070309020205020404" pitchFamily="49" charset="0"/>
                  <a:buChar char="o"/>
                </a:pPr>
                <a:r>
                  <a:rPr lang="pt-BR" dirty="0" smtClean="0"/>
                  <a:t>Computacionalmente mais rápido que o GD em batelada.</a:t>
                </a:r>
                <a:endParaRPr lang="pt-BR" dirty="0"/>
              </a:p>
              <a:p>
                <a:pPr lvl="1">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a:t>
                </a:r>
                <a:r>
                  <a:rPr lang="pt-BR" dirty="0" smtClean="0"/>
                  <a:t>os </a:t>
                </a:r>
                <a:r>
                  <a:rPr lang="pt-BR" dirty="0"/>
                  <a:t>valores ótimos. </a:t>
                </a:r>
              </a:p>
              <a:p>
                <a:pPr lvl="1">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buFont typeface="Courier New" panose="02070309020205020404" pitchFamily="49" charset="0"/>
                  <a:buChar char="o"/>
                </a:pPr>
                <a:r>
                  <a:rPr lang="pt-BR" dirty="0" smtClean="0"/>
                  <a:t>Por ser ruidosa, a aproximação do gradiente ajuda modelos como redes neurais a escapar de regiões com vários mínimos locais ou regiões irregulares para uma região com o mínimo global.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7726"/>
                <a:ext cx="11165115" cy="5360274"/>
              </a:xfrm>
              <a:blipFill rotWithShape="0">
                <a:blip r:embed="rId3"/>
                <a:stretch>
                  <a:fillRect l="-819" t="-2617" r="-600"/>
                </a:stretch>
              </a:blipFill>
            </p:spPr>
            <p:txBody>
              <a:bodyPr/>
              <a:lstStyle/>
              <a:p>
                <a:r>
                  <a:rPr lang="pt-BR">
                    <a:noFill/>
                  </a:rPr>
                  <a:t> </a:t>
                </a:r>
              </a:p>
            </p:txBody>
          </p:sp>
        </mc:Fallback>
      </mc:AlternateContent>
    </p:spTree>
    <p:extLst>
      <p:ext uri="{BB962C8B-B14F-4D97-AF65-F5344CB8AC3E}">
        <p14:creationId xmlns:p14="http://schemas.microsoft.com/office/powerpoint/2010/main" val="19395282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5"/>
            <a:ext cx="10883900" cy="852263"/>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50504" y="4230849"/>
                <a:ext cx="8619107" cy="2627151"/>
              </a:xfrm>
            </p:spPr>
            <p:txBody>
              <a:bodyPr>
                <a:noAutofit/>
              </a:bodyPr>
              <a:lstStyle/>
              <a:p>
                <a:pPr>
                  <a:spcBef>
                    <a:spcPts val="600"/>
                  </a:spcBef>
                </a:pPr>
                <a:r>
                  <a:rPr lang="pt-BR" sz="1400" dirty="0"/>
                  <a:t>Devido </a:t>
                </a:r>
                <a:r>
                  <a:rPr lang="pt-BR" sz="1400" dirty="0" smtClean="0"/>
                  <a:t>a </a:t>
                </a:r>
                <a:r>
                  <a:rPr lang="pt-BR" sz="1400" dirty="0"/>
                  <a:t>sua </a:t>
                </a:r>
                <a:r>
                  <a:rPr lang="pt-BR" sz="1400" b="1" i="1" dirty="0"/>
                  <a:t>natureza estocástica</a:t>
                </a:r>
                <a:r>
                  <a:rPr lang="pt-BR" sz="1400" dirty="0"/>
                  <a:t>, não apresenta um caminho </a:t>
                </a:r>
                <a:r>
                  <a:rPr lang="pt-BR" sz="1400" dirty="0" smtClean="0"/>
                  <a:t>regular </a:t>
                </a:r>
                <a:r>
                  <a:rPr lang="pt-BR" sz="1400" dirty="0"/>
                  <a:t>para o mínimo, </a:t>
                </a:r>
                <a:r>
                  <a:rPr lang="pt-BR" sz="1400" b="1" dirty="0"/>
                  <a:t>mudando de </a:t>
                </a:r>
                <a:r>
                  <a:rPr lang="pt-BR" sz="1400" b="1" dirty="0" smtClean="0"/>
                  <a:t>direção </a:t>
                </a:r>
                <a:r>
                  <a:rPr lang="pt-BR" sz="1400" dirty="0"/>
                  <a:t>várias </a:t>
                </a:r>
                <a:r>
                  <a:rPr lang="pt-BR" sz="1400" dirty="0" smtClean="0"/>
                  <a:t>vezes (gradiente ruidoso devido a aproximação do gradiente). </a:t>
                </a:r>
              </a:p>
              <a:p>
                <a:pPr>
                  <a:spcBef>
                    <a:spcPts val="600"/>
                  </a:spcBef>
                </a:pPr>
                <a:r>
                  <a:rPr lang="pt-BR" sz="1400" dirty="0"/>
                  <a:t>Por aproximar o gradiente com apenas um </a:t>
                </a:r>
                <a:r>
                  <a:rPr lang="pt-BR" sz="1400" dirty="0" smtClean="0"/>
                  <a:t>único exemplo</a:t>
                </a:r>
                <a:r>
                  <a:rPr lang="pt-BR" sz="1400" dirty="0"/>
                  <a:t>, nem sempre </a:t>
                </a:r>
                <a:r>
                  <a:rPr lang="pt-BR" sz="1400" dirty="0" smtClean="0"/>
                  <a:t>irá na </a:t>
                </a:r>
                <a:r>
                  <a:rPr lang="pt-BR" sz="1400" dirty="0"/>
                  <a:t>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a:t>
                </a:r>
                <a:r>
                  <a:rPr lang="pt-BR" sz="1400" dirty="0" smtClean="0"/>
                  <a:t>média (ver figura do histórico do vetor gradiente).</a:t>
                </a:r>
                <a:endParaRPr lang="pt-BR" sz="1400" dirty="0"/>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t>
                </a:r>
                <a:r>
                  <a:rPr lang="pt-BR" sz="1400" b="1" i="1" dirty="0"/>
                  <a:t>ajuste do passo de aprendizagem</a:t>
                </a:r>
                <a:r>
                  <a:rPr lang="pt-BR" sz="1400" dirty="0"/>
                  <a:t>,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50504" y="4230849"/>
                <a:ext cx="8619107" cy="2627151"/>
              </a:xfrm>
              <a:blipFill rotWithShape="0">
                <a:blip r:embed="rId3"/>
                <a:stretch>
                  <a:fillRect l="-71" t="-1160"/>
                </a:stretch>
              </a:blipFill>
            </p:spPr>
            <p:txBody>
              <a:bodyPr/>
              <a:lstStyle/>
              <a:p>
                <a:r>
                  <a:rPr lang="pt-BR">
                    <a:noFill/>
                  </a:rPr>
                  <a:t> </a:t>
                </a:r>
              </a:p>
            </p:txBody>
          </p:sp>
        </mc:Fallback>
      </mc:AlternateContent>
      <p:sp>
        <p:nvSpPr>
          <p:cNvPr id="7" name="TextBox 6"/>
          <p:cNvSpPr txBox="1"/>
          <p:nvPr/>
        </p:nvSpPr>
        <p:spPr>
          <a:xfrm>
            <a:off x="5322711" y="3661729"/>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972" t="17580" r="1383" b="9839"/>
          <a:stretch/>
        </p:blipFill>
        <p:spPr>
          <a:xfrm>
            <a:off x="3434393" y="913874"/>
            <a:ext cx="2795147" cy="2515632"/>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1913" r="9292" b="2280"/>
          <a:stretch/>
        </p:blipFill>
        <p:spPr>
          <a:xfrm>
            <a:off x="6456597" y="903780"/>
            <a:ext cx="2670003" cy="252572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517" t="11837" r="5983" b="3248"/>
          <a:stretch/>
        </p:blipFill>
        <p:spPr>
          <a:xfrm>
            <a:off x="9286190" y="889134"/>
            <a:ext cx="2767309" cy="2540371"/>
          </a:xfrm>
          <a:prstGeom prst="rect">
            <a:avLst/>
          </a:prstGeom>
        </p:spPr>
      </p:pic>
      <p:sp>
        <p:nvSpPr>
          <p:cNvPr id="6" name="Rectangle 5"/>
          <p:cNvSpPr/>
          <p:nvPr/>
        </p:nvSpPr>
        <p:spPr>
          <a:xfrm>
            <a:off x="178507" y="660907"/>
            <a:ext cx="3493841" cy="6370975"/>
          </a:xfrm>
          <a:prstGeom prst="rect">
            <a:avLst/>
          </a:prstGeom>
        </p:spPr>
        <p:txBody>
          <a:bodyPr wrap="square">
            <a:spAutoFit/>
          </a:bodyPr>
          <a:lstStyle/>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Generate target function.</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N</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N</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Number of epochs.</a:t>
            </a:r>
            <a:endParaRPr lang="pt-BR" sz="1200" dirty="0">
              <a:solidFill>
                <a:srgbClr val="000000"/>
              </a:solidFill>
              <a:highlight>
                <a:srgbClr val="FFFFFF"/>
              </a:highlight>
            </a:endParaRPr>
          </a:p>
          <a:p>
            <a:r>
              <a:rPr lang="pt-BR" sz="1200" dirty="0">
                <a:solidFill>
                  <a:srgbClr val="000000"/>
                </a:solidFill>
                <a:highlight>
                  <a:srgbClr val="FFFFFF"/>
                </a:highlight>
              </a:rPr>
              <a:t>n_epochs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learning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Random initialization of parameters.</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Stocastic gradient-descent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epoch </a:t>
            </a:r>
            <a:r>
              <a:rPr lang="pt-BR" sz="1200" b="1" dirty="0">
                <a:solidFill>
                  <a:srgbClr val="0000FF"/>
                </a:solidFill>
                <a:highlight>
                  <a:srgbClr val="FFFFFF"/>
                </a:highlight>
              </a:rPr>
              <a:t>in</a:t>
            </a:r>
            <a:r>
              <a:rPr lang="pt-BR" sz="1200" dirty="0">
                <a:solidFill>
                  <a:srgbClr val="000000"/>
                </a:solidFill>
                <a:highlight>
                  <a:srgbClr val="FFFFFF"/>
                </a:highlight>
              </a:rPr>
              <a:t> range</a:t>
            </a:r>
            <a:r>
              <a:rPr lang="pt-BR" sz="1200" b="1" dirty="0">
                <a:solidFill>
                  <a:srgbClr val="000080"/>
                </a:solidFill>
                <a:highlight>
                  <a:srgbClr val="FFFFFF"/>
                </a:highlight>
              </a:rPr>
              <a:t>(</a:t>
            </a:r>
            <a:r>
              <a:rPr lang="pt-BR" sz="1200" dirty="0">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Shuffle the whole dataset before every epoch.</a:t>
            </a:r>
            <a:endParaRPr lang="en-US" sz="1200" dirty="0">
              <a:solidFill>
                <a:srgbClr val="000000"/>
              </a:solidFill>
              <a:highlight>
                <a:srgbClr val="FFFFFF"/>
              </a:highlight>
            </a:endParaRPr>
          </a:p>
          <a:p>
            <a:r>
              <a:rPr lang="pt-BR" sz="1200" dirty="0">
                <a:solidFill>
                  <a:srgbClr val="000000"/>
                </a:solidFill>
                <a:highlight>
                  <a:srgbClr val="FFFFFF"/>
                </a:highlight>
              </a:rPr>
              <a:t>    shuffled_indexes </a:t>
            </a:r>
            <a:r>
              <a:rPr lang="pt-BR" sz="1200" b="1" dirty="0">
                <a:solidFill>
                  <a:srgbClr val="000080"/>
                </a:solidFill>
                <a:highlight>
                  <a:srgbClr val="FFFFFF"/>
                </a:highlight>
              </a:rPr>
              <a:t>=</a:t>
            </a:r>
            <a:r>
              <a:rPr lang="pt-BR" sz="1200" dirty="0">
                <a:solidFill>
                  <a:srgbClr val="000000"/>
                </a:solidFill>
                <a:highlight>
                  <a:srgbClr val="FFFFFF"/>
                </a:highlight>
              </a:rPr>
              <a:t> random</a:t>
            </a:r>
            <a:r>
              <a:rPr lang="pt-BR" sz="1200" b="1" dirty="0">
                <a:solidFill>
                  <a:srgbClr val="000080"/>
                </a:solidFill>
                <a:highlight>
                  <a:srgbClr val="FFFFFF"/>
                </a:highlight>
              </a:rPr>
              <a:t>.</a:t>
            </a:r>
            <a:r>
              <a:rPr lang="pt-BR" sz="1200" dirty="0">
                <a:solidFill>
                  <a:srgbClr val="000000"/>
                </a:solidFill>
                <a:highlight>
                  <a:srgbClr val="FFFFFF"/>
                </a:highlight>
              </a:rPr>
              <a:t>sample</a:t>
            </a:r>
            <a:r>
              <a:rPr lang="pt-BR" sz="1200" b="1" dirty="0">
                <a:solidFill>
                  <a:srgbClr val="000080"/>
                </a:solidFill>
                <a:highlight>
                  <a:srgbClr val="FFFFFF"/>
                </a:highlight>
              </a:rPr>
              <a:t>(</a:t>
            </a:r>
            <a:r>
              <a:rPr lang="pt-BR" sz="1200" dirty="0">
                <a:solidFill>
                  <a:srgbClr val="000000"/>
                </a:solidFill>
                <a:highlight>
                  <a:srgbClr val="FFFFFF"/>
                </a:highlight>
              </a:rPr>
              <a:t>range</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r>
              <a:rPr lang="pt-BR" sz="1200" dirty="0">
                <a:solidFill>
                  <a:srgbClr val="000000"/>
                </a:solidFill>
                <a:highlight>
                  <a:srgbClr val="FFFFFF"/>
                </a:highlight>
              </a:rPr>
              <a:t> N</a:t>
            </a:r>
            <a:r>
              <a:rPr lang="pt-BR" sz="1200" b="1" dirty="0">
                <a:solidFill>
                  <a:srgbClr val="000080"/>
                </a:solidFill>
                <a:highlight>
                  <a:srgbClr val="FFFFFF"/>
                </a:highlight>
              </a:rPr>
              <a:t>),</a:t>
            </a:r>
            <a:r>
              <a:rPr lang="pt-BR" sz="1200" dirty="0">
                <a:solidFill>
                  <a:srgbClr val="000000"/>
                </a:solidFill>
                <a:highlight>
                  <a:srgbClr val="FFFFFF"/>
                </a:highlight>
              </a:rPr>
              <a:t> N</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range</a:t>
            </a:r>
            <a:r>
              <a:rPr lang="pt-BR" sz="1200" b="1" dirty="0">
                <a:solidFill>
                  <a:srgbClr val="000080"/>
                </a:solidFill>
                <a:highlight>
                  <a:srgbClr val="FFFFFF"/>
                </a:highlight>
              </a:rPr>
              <a:t>(</a:t>
            </a:r>
            <a:r>
              <a:rPr lang="pt-BR" sz="1200" dirty="0">
                <a:solidFill>
                  <a:srgbClr val="000000"/>
                </a:solidFill>
                <a:highlight>
                  <a:srgbClr val="FFFFFF"/>
                </a:highlight>
              </a:rPr>
              <a:t>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Randomly selecting one training example.</a:t>
            </a:r>
            <a:endParaRPr lang="en-US"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shuffled_indexes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yi </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Weights update. </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2.0</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yi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update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gradients</a:t>
            </a: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update</a:t>
            </a:r>
            <a:endParaRPr lang="pt-BR" sz="1200" dirty="0">
              <a:solidFill>
                <a:srgbClr val="000000"/>
              </a:solidFill>
              <a:highlight>
                <a:srgbClr val="FFFFFF"/>
              </a:highlight>
            </a:endParaRPr>
          </a:p>
        </p:txBody>
      </p:sp>
      <p:sp>
        <p:nvSpPr>
          <p:cNvPr id="4" name="TextBox 3"/>
          <p:cNvSpPr txBox="1"/>
          <p:nvPr/>
        </p:nvSpPr>
        <p:spPr>
          <a:xfrm>
            <a:off x="1953491" y="3064774"/>
            <a:ext cx="1718857" cy="738664"/>
          </a:xfrm>
          <a:prstGeom prst="rect">
            <a:avLst/>
          </a:prstGeom>
          <a:noFill/>
        </p:spPr>
        <p:txBody>
          <a:bodyPr wrap="square" rtlCol="0">
            <a:spAutoFit/>
          </a:bodyPr>
          <a:lstStyle/>
          <a:p>
            <a:pPr algn="ctr"/>
            <a:r>
              <a:rPr lang="pt-BR" sz="1400" b="1" dirty="0" smtClean="0">
                <a:solidFill>
                  <a:srgbClr val="FF0000"/>
                </a:solidFill>
              </a:rPr>
              <a:t>Amostras são embaralhadas a cada nova época.</a:t>
            </a:r>
            <a:endParaRPr lang="pt-BR" sz="1400" b="1" dirty="0">
              <a:solidFill>
                <a:srgbClr val="FF0000"/>
              </a:solidFill>
            </a:endParaRPr>
          </a:p>
        </p:txBody>
      </p:sp>
      <p:cxnSp>
        <p:nvCxnSpPr>
          <p:cNvPr id="9" name="Straight Arrow Connector 8"/>
          <p:cNvCxnSpPr/>
          <p:nvPr/>
        </p:nvCxnSpPr>
        <p:spPr>
          <a:xfrm flipH="1">
            <a:off x="2362200" y="3752670"/>
            <a:ext cx="375856" cy="11622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707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a:t>
            </a:r>
            <a:r>
              <a:rPr lang="pt-BR" dirty="0" smtClean="0"/>
              <a:t>do </a:t>
            </a:r>
            <a:r>
              <a:rPr lang="pt-BR" dirty="0"/>
              <a:t>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smtClean="0"/>
                  <a:t>,</a:t>
                </a:r>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generalização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461725"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576983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647"/>
            <a:ext cx="10515600" cy="895057"/>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838200" y="5087571"/>
            <a:ext cx="11294582" cy="1687595"/>
          </a:xfrm>
        </p:spPr>
        <p:txBody>
          <a:bodyPr>
            <a:noAutofit/>
          </a:bodyPr>
          <a:lstStyle/>
          <a:p>
            <a:pPr>
              <a:spcBef>
                <a:spcPts val="0"/>
              </a:spcBef>
            </a:pPr>
            <a:r>
              <a:rPr lang="pt-BR" sz="2000" dirty="0"/>
              <a:t>O progresso do algoritmo </a:t>
            </a:r>
            <a:r>
              <a:rPr lang="pt-BR" sz="2000" dirty="0" smtClean="0"/>
              <a:t>é </a:t>
            </a:r>
            <a:r>
              <a:rPr lang="pt-BR" sz="2000" dirty="0"/>
              <a:t>menos irregular do que com o GD estocástico, especialmente com mini-batches grandes o suficiente.</a:t>
            </a:r>
          </a:p>
          <a:p>
            <a:pPr>
              <a:spcBef>
                <a:spcPts val="0"/>
              </a:spcBef>
            </a:pPr>
            <a:r>
              <a:rPr lang="pt-BR" sz="2000" dirty="0"/>
              <a:t>Como resultado, o mini-batch </a:t>
            </a:r>
            <a:r>
              <a:rPr lang="pt-BR" sz="2000" dirty="0" smtClean="0"/>
              <a:t>oscila menos ao redor </a:t>
            </a:r>
            <a:r>
              <a:rPr lang="pt-BR" sz="2000" dirty="0"/>
              <a:t>do mínimo global do que o </a:t>
            </a:r>
            <a:r>
              <a:rPr lang="pt-BR" sz="2000" dirty="0" smtClean="0"/>
              <a:t>GDE.</a:t>
            </a:r>
            <a:endParaRPr lang="pt-BR" sz="2000" dirty="0"/>
          </a:p>
          <a:p>
            <a:pPr>
              <a:spcBef>
                <a:spcPts val="0"/>
              </a:spcBef>
            </a:pPr>
            <a:r>
              <a:rPr lang="pt-BR" sz="2000" dirty="0"/>
              <a:t>Tem comportamento mais próximo do GD em </a:t>
            </a:r>
            <a:r>
              <a:rPr lang="pt-BR" sz="2000" dirty="0" smtClean="0"/>
              <a:t>batelada para mini-bacthes maiores.</a:t>
            </a:r>
            <a:endParaRPr lang="pt-BR" sz="2000" dirty="0"/>
          </a:p>
          <a:p>
            <a:pPr>
              <a:spcBef>
                <a:spcPts val="0"/>
              </a:spcBef>
            </a:pPr>
            <a:r>
              <a:rPr lang="pt-BR" sz="2000" dirty="0"/>
              <a:t>Oscilação em torno do mínimo diminui conforme o tamanho do </a:t>
            </a:r>
            <a:r>
              <a:rPr lang="pt-BR" sz="2000" dirty="0" err="1"/>
              <a:t>mini-batch</a:t>
            </a:r>
            <a:r>
              <a:rPr lang="pt-BR" sz="2000" dirty="0"/>
              <a:t> aumenta.</a:t>
            </a:r>
          </a:p>
          <a:p>
            <a:pPr>
              <a:spcBef>
                <a:spcPts val="0"/>
              </a:spcBef>
            </a:pPr>
            <a:r>
              <a:rPr lang="pt-BR" sz="2000" dirty="0"/>
              <a:t>Pode também ser usado com um esquema de variação do passo de aprendizagem.</a:t>
            </a:r>
          </a:p>
        </p:txBody>
      </p:sp>
      <p:sp>
        <p:nvSpPr>
          <p:cNvPr id="8" name="TextBox 7"/>
          <p:cNvSpPr txBox="1"/>
          <p:nvPr/>
        </p:nvSpPr>
        <p:spPr>
          <a:xfrm>
            <a:off x="9940126" y="807531"/>
            <a:ext cx="211886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7842224" y="794202"/>
            <a:ext cx="2121855"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5441783" y="810668"/>
            <a:ext cx="2046126"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1832259" y="4529306"/>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mc:AlternateContent xmlns:mc="http://schemas.openxmlformats.org/markup-compatibility/2006" xmlns:a14="http://schemas.microsoft.com/office/drawing/2010/main">
        <mc:Choice Requires="a14">
          <p:sp>
            <p:nvSpPr>
              <p:cNvPr id="5" name="TextBox 4"/>
              <p:cNvSpPr txBox="1"/>
              <p:nvPr/>
            </p:nvSpPr>
            <p:spPr>
              <a:xfrm>
                <a:off x="296715" y="1207957"/>
                <a:ext cx="4856586" cy="2062103"/>
              </a:xfrm>
              <a:prstGeom prst="rect">
                <a:avLst/>
              </a:prstGeom>
              <a:noFill/>
            </p:spPr>
            <p:txBody>
              <a:bodyPr wrap="none" rtlCol="0">
                <a:spAutoFit/>
              </a:bodyPr>
              <a:lstStyle/>
              <a:p>
                <a:pPr marL="342900" indent="-342900">
                  <a:buFont typeface="+mj-lt"/>
                  <a:buAutoNum type="arabicPeriod"/>
                </a:pPr>
                <a:r>
                  <a:rPr lang="pt-BR" sz="1600" dirty="0" smtClean="0"/>
                  <a:t>Inicializa o vetor de pesos </a:t>
                </a:r>
                <a14:m>
                  <m:oMath xmlns:m="http://schemas.openxmlformats.org/officeDocument/2006/math">
                    <m:r>
                      <a:rPr lang="pt-BR" sz="1600" b="1" i="1" smtClean="0">
                        <a:latin typeface="Cambria Math" panose="02040503050406030204" pitchFamily="18" charset="0"/>
                      </a:rPr>
                      <m:t>𝒂</m:t>
                    </m:r>
                  </m:oMath>
                </a14:m>
                <a:endParaRPr lang="pt-BR" sz="1600" b="1" dirty="0" smtClean="0"/>
              </a:p>
              <a:p>
                <a:pPr marL="342900" indent="-342900">
                  <a:buFont typeface="+mj-lt"/>
                  <a:buAutoNum type="arabicPeriod"/>
                </a:pPr>
                <a:r>
                  <a:rPr lang="pt-BR" sz="1600" dirty="0"/>
                  <a:t>f</a:t>
                </a:r>
                <a:r>
                  <a:rPr lang="pt-BR" sz="1600" dirty="0" smtClean="0"/>
                  <a:t>or each </a:t>
                </a:r>
                <a:r>
                  <a:rPr lang="pt-BR" sz="1600" i="1" dirty="0" smtClean="0"/>
                  <a:t>época</a:t>
                </a:r>
                <a:r>
                  <a:rPr lang="pt-BR" sz="1600" dirty="0" smtClean="0"/>
                  <a:t> </a:t>
                </a:r>
                <a14:m>
                  <m:oMath xmlns:m="http://schemas.openxmlformats.org/officeDocument/2006/math">
                    <m:r>
                      <a:rPr lang="pt-BR" sz="1600" b="0" i="1" smtClean="0">
                        <a:latin typeface="Cambria Math" panose="02040503050406030204" pitchFamily="18" charset="0"/>
                      </a:rPr>
                      <m:t>𝑒</m:t>
                    </m:r>
                    <m:r>
                      <a:rPr lang="pt-BR" sz="1600" b="0" i="1" smtClean="0">
                        <a:latin typeface="Cambria Math" panose="02040503050406030204" pitchFamily="18" charset="0"/>
                        <a:ea typeface="Cambria Math" panose="02040503050406030204" pitchFamily="18" charset="0"/>
                      </a:rPr>
                      <m:t>∈</m:t>
                    </m:r>
                    <m:d>
                      <m:dPr>
                        <m:begChr m:val="["/>
                        <m:endChr m:val="]"/>
                        <m:ctrlPr>
                          <a:rPr lang="pt-BR" sz="1600" b="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1,…,</m:t>
                        </m:r>
                        <m:r>
                          <a:rPr lang="pt-BR" sz="1600" b="0" i="1" smtClean="0">
                            <a:latin typeface="Cambria Math" panose="02040503050406030204" pitchFamily="18" charset="0"/>
                            <a:ea typeface="Cambria Math" panose="02040503050406030204" pitchFamily="18" charset="0"/>
                          </a:rPr>
                          <m:t>𝐸</m:t>
                        </m:r>
                      </m:e>
                    </m:d>
                  </m:oMath>
                </a14:m>
                <a:r>
                  <a:rPr lang="pt-BR" sz="1600" i="1" dirty="0" smtClean="0"/>
                  <a:t>:</a:t>
                </a:r>
              </a:p>
              <a:p>
                <a:r>
                  <a:rPr lang="pt-BR" sz="1600" dirty="0" smtClean="0"/>
                  <a:t>       2.1 Embaralhe </a:t>
                </a:r>
                <a14:m>
                  <m:oMath xmlns:m="http://schemas.openxmlformats.org/officeDocument/2006/math">
                    <m:r>
                      <a:rPr lang="pt-BR" sz="1600" b="0" i="1" smtClean="0">
                        <a:latin typeface="Cambria Math" panose="02040503050406030204" pitchFamily="18" charset="0"/>
                      </a:rPr>
                      <m:t>𝐷</m:t>
                    </m:r>
                  </m:oMath>
                </a14:m>
                <a:endParaRPr lang="pt-BR" sz="1600" dirty="0" smtClean="0"/>
              </a:p>
              <a:p>
                <a:r>
                  <a:rPr lang="pt-BR" sz="1600" dirty="0"/>
                  <a:t> </a:t>
                </a:r>
                <a:r>
                  <a:rPr lang="pt-BR" sz="1600" dirty="0" smtClean="0"/>
                  <a:t>      2.2 for each </a:t>
                </a:r>
                <a:r>
                  <a:rPr lang="pt-BR" sz="1600" i="1" dirty="0" smtClean="0"/>
                  <a:t>iteração</a:t>
                </a:r>
                <a:r>
                  <a:rPr lang="pt-BR" sz="1600" dirty="0" smtClean="0"/>
                  <a:t> </a:t>
                </a:r>
                <a14:m>
                  <m:oMath xmlns:m="http://schemas.openxmlformats.org/officeDocument/2006/math">
                    <m:r>
                      <a:rPr lang="pt-BR" sz="1600" b="0" i="1" smtClean="0">
                        <a:latin typeface="Cambria Math" panose="02040503050406030204" pitchFamily="18" charset="0"/>
                      </a:rPr>
                      <m:t>𝑖</m:t>
                    </m:r>
                    <m:r>
                      <a:rPr lang="pt-BR" sz="1600" b="0" i="1" smtClean="0">
                        <a:latin typeface="Cambria Math" panose="02040503050406030204" pitchFamily="18" charset="0"/>
                        <a:ea typeface="Cambria Math" panose="02040503050406030204" pitchFamily="18" charset="0"/>
                      </a:rPr>
                      <m:t>∈</m:t>
                    </m:r>
                    <m:d>
                      <m:dPr>
                        <m:begChr m:val="["/>
                        <m:endChr m:val="]"/>
                        <m:ctrlPr>
                          <a:rPr lang="pt-BR" sz="1600" b="0" i="1" smtClean="0">
                            <a:latin typeface="Cambria Math" panose="02040503050406030204" pitchFamily="18" charset="0"/>
                            <a:ea typeface="Cambria Math" panose="02040503050406030204" pitchFamily="18" charset="0"/>
                          </a:rPr>
                        </m:ctrlPr>
                      </m:dPr>
                      <m:e>
                        <m:r>
                          <a:rPr lang="pt-BR" sz="1600" b="0" i="1" smtClean="0">
                            <a:latin typeface="Cambria Math" panose="02040503050406030204" pitchFamily="18" charset="0"/>
                            <a:ea typeface="Cambria Math" panose="02040503050406030204" pitchFamily="18" charset="0"/>
                          </a:rPr>
                          <m:t>1,..,</m:t>
                        </m:r>
                        <m:r>
                          <a:rPr lang="pt-BR" sz="1600" b="0" i="1" smtClean="0">
                            <a:latin typeface="Cambria Math" panose="02040503050406030204" pitchFamily="18" charset="0"/>
                            <a:ea typeface="Cambria Math" panose="02040503050406030204" pitchFamily="18" charset="0"/>
                          </a:rPr>
                          <m:t>𝐼</m:t>
                        </m:r>
                      </m:e>
                    </m:d>
                  </m:oMath>
                </a14:m>
                <a:endParaRPr lang="pt-BR" sz="1600" b="0" dirty="0" smtClean="0">
                  <a:ea typeface="Cambria Math" panose="02040503050406030204" pitchFamily="18" charset="0"/>
                </a:endParaRPr>
              </a:p>
              <a:p>
                <a:r>
                  <a:rPr lang="pt-BR" sz="1600" dirty="0" smtClean="0"/>
                  <a:t>              2.2.1 Retire </a:t>
                </a:r>
                <a14:m>
                  <m:oMath xmlns:m="http://schemas.openxmlformats.org/officeDocument/2006/math">
                    <m:r>
                      <a:rPr lang="pt-BR" sz="1600" b="0" i="1" dirty="0" smtClean="0">
                        <a:latin typeface="Cambria Math" panose="02040503050406030204" pitchFamily="18" charset="0"/>
                      </a:rPr>
                      <m:t>𝑀𝐵</m:t>
                    </m:r>
                  </m:oMath>
                </a14:m>
                <a:r>
                  <a:rPr lang="pt-BR" sz="1600" dirty="0" smtClean="0"/>
                  <a:t> pares </a:t>
                </a:r>
                <a14:m>
                  <m:oMath xmlns:m="http://schemas.openxmlformats.org/officeDocument/2006/math">
                    <m:r>
                      <a:rPr lang="pt-BR" sz="1600" b="0" i="1" smtClean="0">
                        <a:latin typeface="Cambria Math" panose="02040503050406030204" pitchFamily="18" charset="0"/>
                      </a:rPr>
                      <m:t>𝑋</m:t>
                    </m:r>
                  </m:oMath>
                </a14:m>
                <a:r>
                  <a:rPr lang="pt-BR" sz="1600" dirty="0" smtClean="0"/>
                  <a:t> e </a:t>
                </a:r>
                <a14:m>
                  <m:oMath xmlns:m="http://schemas.openxmlformats.org/officeDocument/2006/math">
                    <m:r>
                      <a:rPr lang="pt-BR" sz="1600" b="0" i="1" smtClean="0">
                        <a:latin typeface="Cambria Math" panose="02040503050406030204" pitchFamily="18" charset="0"/>
                      </a:rPr>
                      <m:t>𝑦</m:t>
                    </m:r>
                  </m:oMath>
                </a14:m>
                <a:r>
                  <a:rPr lang="pt-BR" sz="1600" dirty="0" smtClean="0"/>
                  <a:t> sem reposição de </a:t>
                </a:r>
                <a14:m>
                  <m:oMath xmlns:m="http://schemas.openxmlformats.org/officeDocument/2006/math">
                    <m:r>
                      <a:rPr lang="pt-BR" sz="1600" i="1">
                        <a:latin typeface="Cambria Math" panose="02040503050406030204" pitchFamily="18" charset="0"/>
                      </a:rPr>
                      <m:t>𝐷</m:t>
                    </m:r>
                  </m:oMath>
                </a14:m>
                <a:endParaRPr lang="pt-BR" sz="1600" dirty="0" smtClean="0"/>
              </a:p>
              <a:p>
                <a:r>
                  <a:rPr lang="pt-BR" sz="1600" dirty="0"/>
                  <a:t> </a:t>
                </a:r>
                <a:r>
                  <a:rPr lang="pt-BR" sz="1600" dirty="0" smtClean="0"/>
                  <a:t>             2.2.2 Caclule o vetor gradiente </a:t>
                </a:r>
                <a14:m>
                  <m:oMath xmlns:m="http://schemas.openxmlformats.org/officeDocument/2006/math">
                    <m:r>
                      <a:rPr lang="pt-BR" sz="1600" i="1">
                        <a:latin typeface="Cambria Math" panose="02040503050406030204" pitchFamily="18" charset="0"/>
                        <a:ea typeface="Cambria Math" panose="02040503050406030204" pitchFamily="18" charset="0"/>
                      </a:rPr>
                      <m:t>𝛻</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𝒂</m:t>
                    </m:r>
                    <m:r>
                      <a:rPr lang="pt-BR" sz="1600" b="1" i="1">
                        <a:latin typeface="Cambria Math" panose="02040503050406030204" pitchFamily="18" charset="0"/>
                        <a:ea typeface="Cambria Math" panose="02040503050406030204" pitchFamily="18" charset="0"/>
                      </a:rPr>
                      <m:t>)</m:t>
                    </m:r>
                  </m:oMath>
                </a14:m>
                <a:endParaRPr lang="pt-BR" sz="1600" dirty="0" smtClean="0"/>
              </a:p>
              <a:p>
                <a:r>
                  <a:rPr lang="pt-BR" sz="1600" dirty="0"/>
                  <a:t> </a:t>
                </a:r>
                <a:r>
                  <a:rPr lang="pt-BR" sz="1600" dirty="0" smtClean="0"/>
                  <a:t>             2.2.3 Atualize os pesos:</a:t>
                </a:r>
                <a:r>
                  <a:rPr lang="pt-BR" sz="1600" dirty="0"/>
                  <a:t> </a:t>
                </a:r>
                <a14:m>
                  <m:oMath xmlns:m="http://schemas.openxmlformats.org/officeDocument/2006/math">
                    <m:r>
                      <a:rPr lang="pt-BR" sz="1600" b="1" i="1">
                        <a:latin typeface="Cambria Math" panose="02040503050406030204" pitchFamily="18" charset="0"/>
                        <a:ea typeface="Cambria Math" panose="02040503050406030204" pitchFamily="18" charset="0"/>
                      </a:rPr>
                      <m:t>𝒂</m:t>
                    </m:r>
                    <m:r>
                      <a:rPr lang="en-US"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𝒂</m:t>
                    </m:r>
                    <m:r>
                      <a:rPr lang="pt-BR" sz="1600" i="1">
                        <a:latin typeface="Cambria Math" panose="02040503050406030204" pitchFamily="18" charset="0"/>
                        <a:ea typeface="Cambria Math" panose="02040503050406030204" pitchFamily="18" charset="0"/>
                      </a:rPr>
                      <m:t>−</m:t>
                    </m:r>
                    <m:r>
                      <a:rPr lang="pt-BR" sz="1600" i="1">
                        <a:latin typeface="Cambria Math" panose="02040503050406030204" pitchFamily="18" charset="0"/>
                        <a:ea typeface="Cambria Math" panose="02040503050406030204" pitchFamily="18" charset="0"/>
                      </a:rPr>
                      <m:t>𝛼𝛻</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𝒂</m:t>
                    </m:r>
                    <m:r>
                      <a:rPr lang="pt-BR" sz="1600" b="1" i="1" smtClean="0">
                        <a:latin typeface="Cambria Math" panose="02040503050406030204" pitchFamily="18" charset="0"/>
                        <a:ea typeface="Cambria Math" panose="02040503050406030204" pitchFamily="18" charset="0"/>
                      </a:rPr>
                      <m:t>)</m:t>
                    </m:r>
                  </m:oMath>
                </a14:m>
                <a:endParaRPr lang="pt-BR" sz="1600" dirty="0" smtClean="0"/>
              </a:p>
              <a:p>
                <a:r>
                  <a:rPr lang="pt-BR" sz="1600" dirty="0" smtClean="0"/>
                  <a:t>              2.2.4 Calcule o erro</a:t>
                </a:r>
              </a:p>
            </p:txBody>
          </p:sp>
        </mc:Choice>
        <mc:Fallback xmlns="">
          <p:sp>
            <p:nvSpPr>
              <p:cNvPr id="5" name="TextBox 4"/>
              <p:cNvSpPr txBox="1">
                <a:spLocks noRot="1" noChangeAspect="1" noMove="1" noResize="1" noEditPoints="1" noAdjustHandles="1" noChangeArrowheads="1" noChangeShapeType="1" noTextEdit="1"/>
              </p:cNvSpPr>
              <p:nvPr/>
            </p:nvSpPr>
            <p:spPr>
              <a:xfrm>
                <a:off x="296715" y="1207957"/>
                <a:ext cx="4856586" cy="2062103"/>
              </a:xfrm>
              <a:prstGeom prst="rect">
                <a:avLst/>
              </a:prstGeom>
              <a:blipFill rotWithShape="0">
                <a:blip r:embed="rId3"/>
                <a:stretch>
                  <a:fillRect l="-754" t="-888" b="-295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6715" y="3421820"/>
                <a:ext cx="5031548" cy="1077218"/>
              </a:xfrm>
              <a:prstGeom prst="rect">
                <a:avLst/>
              </a:prstGeom>
              <a:noFill/>
            </p:spPr>
            <p:txBody>
              <a:bodyPr wrap="square" rtlCol="0">
                <a:spAutoFit/>
              </a:bodyPr>
              <a:lstStyle/>
              <a:p>
                <a:r>
                  <a:rPr lang="pt-BR" sz="1600" dirty="0" smtClean="0"/>
                  <a:t>Onde </a:t>
                </a:r>
                <a14:m>
                  <m:oMath xmlns:m="http://schemas.openxmlformats.org/officeDocument/2006/math">
                    <m:r>
                      <a:rPr lang="pt-BR" sz="1600" i="1">
                        <a:latin typeface="Cambria Math" panose="02040503050406030204" pitchFamily="18" charset="0"/>
                        <a:ea typeface="Cambria Math" panose="02040503050406030204" pitchFamily="18" charset="0"/>
                      </a:rPr>
                      <m:t>𝐸</m:t>
                    </m:r>
                  </m:oMath>
                </a14:m>
                <a:r>
                  <a:rPr lang="pt-BR" sz="1600" dirty="0" smtClean="0"/>
                  <a:t> é o número total de épocas, </a:t>
                </a:r>
                <a14:m>
                  <m:oMath xmlns:m="http://schemas.openxmlformats.org/officeDocument/2006/math">
                    <m:r>
                      <a:rPr lang="pt-BR" sz="1600" b="0" i="1" smtClean="0">
                        <a:latin typeface="Cambria Math" panose="02040503050406030204" pitchFamily="18" charset="0"/>
                      </a:rPr>
                      <m:t>𝐷</m:t>
                    </m:r>
                  </m:oMath>
                </a14:m>
                <a:r>
                  <a:rPr lang="pt-BR" sz="1600" dirty="0" smtClean="0"/>
                  <a:t> é o conjunto de treinamento (i.e., </a:t>
                </a:r>
                <a14:m>
                  <m:oMath xmlns:m="http://schemas.openxmlformats.org/officeDocument/2006/math">
                    <m:r>
                      <a:rPr lang="pt-BR" sz="1600" b="0" i="1" smtClean="0">
                        <a:latin typeface="Cambria Math" panose="02040503050406030204" pitchFamily="18" charset="0"/>
                      </a:rPr>
                      <m:t>𝑋</m:t>
                    </m:r>
                  </m:oMath>
                </a14:m>
                <a:r>
                  <a:rPr lang="pt-BR" sz="1600" dirty="0" smtClean="0"/>
                  <a:t> e </a:t>
                </a:r>
                <a14:m>
                  <m:oMath xmlns:m="http://schemas.openxmlformats.org/officeDocument/2006/math">
                    <m:r>
                      <a:rPr lang="pt-BR" sz="1600" b="0" i="1" smtClean="0">
                        <a:latin typeface="Cambria Math" panose="02040503050406030204" pitchFamily="18" charset="0"/>
                      </a:rPr>
                      <m:t>𝑦</m:t>
                    </m:r>
                  </m:oMath>
                </a14:m>
                <a:r>
                  <a:rPr lang="pt-BR" sz="1600" dirty="0" smtClean="0"/>
                  <a:t>) com </a:t>
                </a:r>
                <a14:m>
                  <m:oMath xmlns:m="http://schemas.openxmlformats.org/officeDocument/2006/math">
                    <m:r>
                      <a:rPr lang="pt-BR" sz="1600" b="0" i="1" smtClean="0">
                        <a:latin typeface="Cambria Math" panose="02040503050406030204" pitchFamily="18" charset="0"/>
                      </a:rPr>
                      <m:t>𝑁</m:t>
                    </m:r>
                  </m:oMath>
                </a14:m>
                <a:r>
                  <a:rPr lang="pt-BR" sz="1600" dirty="0" smtClean="0"/>
                  <a:t> exemplos, </a:t>
                </a:r>
                <a14:m>
                  <m:oMath xmlns:m="http://schemas.openxmlformats.org/officeDocument/2006/math">
                    <m:r>
                      <a:rPr lang="pt-BR" sz="1600" b="0" i="1" smtClean="0">
                        <a:latin typeface="Cambria Math" panose="02040503050406030204" pitchFamily="18" charset="0"/>
                      </a:rPr>
                      <m:t>𝐼</m:t>
                    </m:r>
                  </m:oMath>
                </a14:m>
                <a:r>
                  <a:rPr lang="pt-BR" sz="1600" dirty="0" smtClean="0"/>
                  <a:t> é o número de iterações necessárias para se completar uma época e </a:t>
                </a:r>
                <a14:m>
                  <m:oMath xmlns:m="http://schemas.openxmlformats.org/officeDocument/2006/math">
                    <m:r>
                      <a:rPr lang="pt-BR" sz="1600" b="0" i="1" smtClean="0">
                        <a:latin typeface="Cambria Math" panose="02040503050406030204" pitchFamily="18" charset="0"/>
                      </a:rPr>
                      <m:t>𝑀𝐵</m:t>
                    </m:r>
                  </m:oMath>
                </a14:m>
                <a:r>
                  <a:rPr lang="pt-BR" sz="1600" dirty="0" smtClean="0"/>
                  <a:t> é o tamanho do mini-batch.</a:t>
                </a:r>
                <a:endParaRPr lang="pt-BR"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296715" y="3421820"/>
                <a:ext cx="5031548" cy="1077218"/>
              </a:xfrm>
              <a:prstGeom prst="rect">
                <a:avLst/>
              </a:prstGeom>
              <a:blipFill rotWithShape="0">
                <a:blip r:embed="rId4"/>
                <a:stretch>
                  <a:fillRect l="-727" t="-1695" b="-6215"/>
                </a:stretch>
              </a:blipFill>
            </p:spPr>
            <p:txBody>
              <a:bodyPr/>
              <a:lstStyle/>
              <a:p>
                <a:r>
                  <a:rPr lang="pt-BR">
                    <a:noFill/>
                  </a:rPr>
                  <a:t> </a:t>
                </a:r>
              </a:p>
            </p:txBody>
          </p:sp>
        </mc:Fallback>
      </mc:AlternateContent>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t="11647" r="9351" b="2321"/>
          <a:stretch/>
        </p:blipFill>
        <p:spPr>
          <a:xfrm>
            <a:off x="5441782" y="1108423"/>
            <a:ext cx="2046126" cy="1941896"/>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1139" t="11841" r="7750" b="3714"/>
          <a:stretch/>
        </p:blipFill>
        <p:spPr>
          <a:xfrm>
            <a:off x="5441782" y="3094562"/>
            <a:ext cx="2046126" cy="1896409"/>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l="-211" t="11510" r="9734" b="2776"/>
          <a:stretch/>
        </p:blipFill>
        <p:spPr>
          <a:xfrm>
            <a:off x="7714947" y="1110771"/>
            <a:ext cx="2047301" cy="1939548"/>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1429" t="11234" r="9365" b="3687"/>
          <a:stretch/>
        </p:blipFill>
        <p:spPr>
          <a:xfrm>
            <a:off x="7714947" y="3094563"/>
            <a:ext cx="2047301" cy="1952586"/>
          </a:xfrm>
          <a:prstGeom prst="rect">
            <a:avLst/>
          </a:prstGeom>
        </p:spPr>
      </p:pic>
      <p:pic>
        <p:nvPicPr>
          <p:cNvPr id="20"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l="-26" t="11626" r="9233" b="2731"/>
          <a:stretch/>
        </p:blipFill>
        <p:spPr>
          <a:xfrm>
            <a:off x="9989287" y="1080934"/>
            <a:ext cx="2056168" cy="1939548"/>
          </a:xfrm>
          <a:prstGeom prst="rect">
            <a:avLst/>
          </a:prstGeom>
        </p:spPr>
      </p:pic>
      <p:pic>
        <p:nvPicPr>
          <p:cNvPr id="21" name="Picture 20"/>
          <p:cNvPicPr>
            <a:picLocks noChangeAspect="1"/>
          </p:cNvPicPr>
          <p:nvPr/>
        </p:nvPicPr>
        <p:blipFill rotWithShape="1">
          <a:blip r:embed="rId10" cstate="print">
            <a:extLst>
              <a:ext uri="{28A0092B-C50C-407E-A947-70E740481C1C}">
                <a14:useLocalDpi xmlns:a14="http://schemas.microsoft.com/office/drawing/2010/main" val="0"/>
              </a:ext>
            </a:extLst>
          </a:blip>
          <a:srcRect l="1634" t="10953" r="9477" b="3968"/>
          <a:stretch/>
        </p:blipFill>
        <p:spPr>
          <a:xfrm>
            <a:off x="9989287" y="3056107"/>
            <a:ext cx="2056168" cy="1968047"/>
          </a:xfrm>
          <a:prstGeom prst="rect">
            <a:avLst/>
          </a:prstGeom>
        </p:spPr>
      </p:pic>
    </p:spTree>
    <p:extLst>
      <p:ext uri="{BB962C8B-B14F-4D97-AF65-F5344CB8AC3E}">
        <p14:creationId xmlns:p14="http://schemas.microsoft.com/office/powerpoint/2010/main" val="841324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576"/>
            <a:ext cx="10515600" cy="770947"/>
          </a:xfrm>
        </p:spPr>
        <p:txBody>
          <a:bodyPr/>
          <a:lstStyle/>
          <a:p>
            <a:r>
              <a:rPr lang="pt-BR" dirty="0" smtClean="0"/>
              <a:t>Exemplo: GDE com Scikit-Learn </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46464"/>
                <a:ext cx="7525456" cy="5597236"/>
              </a:xfrm>
            </p:spPr>
            <p:txBody>
              <a:bodyPr>
                <a:normAutofit fontScale="85000" lnSpcReduction="10000"/>
              </a:bodyPr>
              <a:lstStyle/>
              <a:p>
                <a:r>
                  <a:rPr lang="pt-BR" sz="2400" dirty="0"/>
                  <a:t>A biblioteca </a:t>
                </a:r>
                <a:r>
                  <a:rPr lang="pt-BR" sz="2400" b="1" i="1" dirty="0" smtClean="0"/>
                  <a:t>Scikit-Learn </a:t>
                </a:r>
                <a:r>
                  <a:rPr lang="pt-BR" sz="2400" dirty="0"/>
                  <a:t>disponibiliza a classe </a:t>
                </a:r>
                <a:r>
                  <a:rPr lang="pt-BR" sz="2400" b="1" i="1" dirty="0"/>
                  <a:t>SGDRegressor</a:t>
                </a:r>
                <a:r>
                  <a:rPr lang="pt-BR" sz="2400" dirty="0"/>
                  <a:t> para realizar regressão linear utilizando o </a:t>
                </a:r>
                <a:r>
                  <a:rPr lang="pt-BR" sz="2400" b="1" i="1" dirty="0"/>
                  <a:t>Gradiente </a:t>
                </a:r>
                <a:r>
                  <a:rPr lang="pt-BR" sz="2400" b="1" i="1" dirty="0" smtClean="0"/>
                  <a:t>Descendente</a:t>
                </a:r>
                <a:r>
                  <a:rPr lang="pt-BR" sz="2400" dirty="0" smtClean="0"/>
                  <a:t>.</a:t>
                </a:r>
                <a:endParaRPr lang="pt-BR" sz="2400" dirty="0"/>
              </a:p>
              <a:p>
                <a:r>
                  <a:rPr lang="pt-BR" sz="2400" dirty="0"/>
                  <a:t>A classe possui vários </a:t>
                </a:r>
                <a:r>
                  <a:rPr lang="pt-BR" sz="2400" b="1" i="1" dirty="0" smtClean="0"/>
                  <a:t>hiperparâmetros</a:t>
                </a:r>
                <a:r>
                  <a:rPr lang="pt-BR" sz="2400" dirty="0" smtClean="0"/>
                  <a:t> </a:t>
                </a:r>
                <a:r>
                  <a:rPr lang="pt-BR" sz="2400" dirty="0"/>
                  <a:t>que podem ser configurados (tipo de função de erro, esquema de variação do passo de aprendizagem, </a:t>
                </a:r>
                <a:r>
                  <a:rPr lang="pt-BR" sz="2400" dirty="0" smtClean="0"/>
                  <a:t>penalização, etc</a:t>
                </a:r>
                <a:r>
                  <a:rPr lang="pt-BR" sz="2400" dirty="0"/>
                  <a:t>.).</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redução programada ou adaptativo.</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r>
                  <a:rPr lang="pt-BR" sz="2400" dirty="0" smtClean="0"/>
                  <a:t>).</a:t>
                </a:r>
              </a:p>
              <a:p>
                <a:r>
                  <a:rPr lang="pt-BR" sz="2400" dirty="0"/>
                  <a:t>Além da versão estocástica, podemos implementar a versão em mini-batches com a classe </a:t>
                </a:r>
                <a:r>
                  <a:rPr lang="pt-BR" sz="2400" b="1" i="1" dirty="0" smtClean="0"/>
                  <a:t>SGDRegressor</a:t>
                </a:r>
                <a:r>
                  <a:rPr lang="pt-BR" sz="2400" dirty="0" smtClean="0"/>
                  <a:t> </a:t>
                </a:r>
                <a:r>
                  <a:rPr lang="pt-BR" sz="2400" dirty="0"/>
                  <a:t>usando o método </a:t>
                </a:r>
                <a:r>
                  <a:rPr lang="pt-BR" sz="2400" b="1" i="1" dirty="0" smtClean="0"/>
                  <a:t>partial_fit</a:t>
                </a:r>
                <a:r>
                  <a:rPr lang="pt-BR" sz="2400" dirty="0"/>
                  <a:t>.</a:t>
                </a:r>
              </a:p>
              <a:p>
                <a:r>
                  <a:rPr lang="pt-BR" sz="2400" dirty="0" smtClean="0"/>
                  <a:t>Porém, não </a:t>
                </a:r>
                <a:r>
                  <a:rPr lang="pt-BR" sz="2400" dirty="0"/>
                  <a:t>conseguimos implementar a versão em </a:t>
                </a:r>
                <a:r>
                  <a:rPr lang="pt-BR" sz="2400" dirty="0" smtClean="0"/>
                  <a:t>batelada.</a:t>
                </a:r>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46464"/>
                <a:ext cx="7525456" cy="5597236"/>
              </a:xfrm>
              <a:blipFill rotWithShape="0">
                <a:blip r:embed="rId3"/>
                <a:stretch>
                  <a:fillRect l="-729" t="-1525" r="-729"/>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7225" y="5015819"/>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8363656" y="1297833"/>
            <a:ext cx="3752144" cy="4493538"/>
          </a:xfrm>
          <a:prstGeom prst="rect">
            <a:avLst/>
          </a:prstGeom>
        </p:spPr>
        <p:txBody>
          <a:bodyPr wrap="square">
            <a:spAutoFit/>
          </a:bodyPr>
          <a:lstStyle/>
          <a:p>
            <a:r>
              <a:rPr lang="pt-BR" sz="1100" b="1" dirty="0" err="1">
                <a:solidFill>
                  <a:srgbClr val="0000FF"/>
                </a:solidFill>
                <a:highlight>
                  <a:srgbClr val="FFFFFF"/>
                </a:highlight>
              </a:rPr>
              <a:t>import</a:t>
            </a:r>
            <a:r>
              <a:rPr lang="pt-BR" sz="1100" dirty="0">
                <a:solidFill>
                  <a:srgbClr val="000000"/>
                </a:solidFill>
                <a:highlight>
                  <a:srgbClr val="FFFFFF"/>
                </a:highlight>
              </a:rPr>
              <a:t> </a:t>
            </a:r>
            <a:r>
              <a:rPr lang="pt-BR" sz="1100" dirty="0" err="1">
                <a:solidFill>
                  <a:srgbClr val="000000"/>
                </a:solidFill>
                <a:highlight>
                  <a:srgbClr val="FFFFFF"/>
                </a:highlight>
              </a:rPr>
              <a:t>numpy</a:t>
            </a:r>
            <a:r>
              <a:rPr lang="pt-BR" sz="1100" dirty="0">
                <a:solidFill>
                  <a:srgbClr val="000000"/>
                </a:solidFill>
                <a:highlight>
                  <a:srgbClr val="FFFFFF"/>
                </a:highlight>
              </a:rPr>
              <a:t> </a:t>
            </a:r>
            <a:r>
              <a:rPr lang="pt-BR" sz="1100" b="1" dirty="0">
                <a:solidFill>
                  <a:srgbClr val="0000FF"/>
                </a:solidFill>
                <a:highlight>
                  <a:srgbClr val="FFFFFF"/>
                </a:highlight>
              </a:rPr>
              <a:t>as</a:t>
            </a:r>
            <a:r>
              <a:rPr lang="pt-BR" sz="1100" dirty="0">
                <a:solidFill>
                  <a:srgbClr val="000000"/>
                </a:solidFill>
                <a:highlight>
                  <a:srgbClr val="FFFFFF"/>
                </a:highlight>
              </a:rPr>
              <a:t> </a:t>
            </a:r>
            <a:r>
              <a:rPr lang="pt-BR" sz="1100" dirty="0" err="1">
                <a:solidFill>
                  <a:srgbClr val="000000"/>
                </a:solidFill>
                <a:highlight>
                  <a:srgbClr val="FFFFFF"/>
                </a:highlight>
              </a:rPr>
              <a:t>np</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a:t>
            </a:r>
            <a:r>
              <a:rPr lang="pt-BR" sz="1100" dirty="0" smtClean="0">
                <a:solidFill>
                  <a:srgbClr val="008000"/>
                </a:solidFill>
                <a:highlight>
                  <a:srgbClr val="FFFFFF"/>
                </a:highlight>
              </a:rPr>
              <a:t>Classe </a:t>
            </a:r>
            <a:r>
              <a:rPr lang="pt-BR" sz="1100" dirty="0">
                <a:solidFill>
                  <a:srgbClr val="008000"/>
                </a:solidFill>
                <a:highlight>
                  <a:srgbClr val="FFFFFF"/>
                </a:highlight>
              </a:rPr>
              <a:t>SGDRegressor do módulo Linear da biblioteca sklearn.</a:t>
            </a:r>
            <a:endParaRPr lang="pt-BR" sz="1100" dirty="0">
              <a:solidFill>
                <a:srgbClr val="000000"/>
              </a:solidFill>
              <a:highlight>
                <a:srgbClr val="FFFFFF"/>
              </a:highlight>
            </a:endParaRPr>
          </a:p>
          <a:p>
            <a:r>
              <a:rPr lang="en-US" sz="1100" b="1" dirty="0">
                <a:solidFill>
                  <a:srgbClr val="0000FF"/>
                </a:solidFill>
                <a:highlight>
                  <a:srgbClr val="FFFFFF"/>
                </a:highlight>
              </a:rPr>
              <a:t>from</a:t>
            </a:r>
            <a:r>
              <a:rPr lang="en-US" sz="1100" dirty="0">
                <a:solidFill>
                  <a:srgbClr val="000000"/>
                </a:solidFill>
                <a:highlight>
                  <a:srgbClr val="FFFFFF"/>
                </a:highlight>
              </a:rPr>
              <a:t> </a:t>
            </a:r>
            <a:r>
              <a:rPr lang="en-US" sz="1100" dirty="0" err="1">
                <a:solidFill>
                  <a:srgbClr val="000000"/>
                </a:solidFill>
                <a:highlight>
                  <a:srgbClr val="FFFFFF"/>
                </a:highlight>
              </a:rPr>
              <a:t>sklearn</a:t>
            </a:r>
            <a:r>
              <a:rPr lang="en-US" sz="1100" b="1" dirty="0" err="1">
                <a:solidFill>
                  <a:srgbClr val="000080"/>
                </a:solidFill>
                <a:highlight>
                  <a:srgbClr val="FFFFFF"/>
                </a:highlight>
              </a:rPr>
              <a:t>.</a:t>
            </a:r>
            <a:r>
              <a:rPr lang="en-US" sz="1100" dirty="0" err="1">
                <a:solidFill>
                  <a:srgbClr val="000000"/>
                </a:solidFill>
                <a:highlight>
                  <a:srgbClr val="FFFFFF"/>
                </a:highlight>
              </a:rPr>
              <a:t>linear_model</a:t>
            </a:r>
            <a:r>
              <a:rPr lang="en-US" sz="1100" dirty="0">
                <a:solidFill>
                  <a:srgbClr val="000000"/>
                </a:solidFill>
                <a:highlight>
                  <a:srgbClr val="FFFFFF"/>
                </a:highlight>
              </a:rPr>
              <a:t> </a:t>
            </a:r>
            <a:r>
              <a:rPr lang="en-US" sz="1100" b="1" dirty="0">
                <a:solidFill>
                  <a:srgbClr val="0000FF"/>
                </a:solidFill>
                <a:highlight>
                  <a:srgbClr val="FFFFFF"/>
                </a:highlight>
              </a:rPr>
              <a:t>import</a:t>
            </a:r>
            <a:r>
              <a:rPr lang="en-US" sz="1100" dirty="0">
                <a:solidFill>
                  <a:srgbClr val="000000"/>
                </a:solidFill>
                <a:highlight>
                  <a:srgbClr val="FFFFFF"/>
                </a:highlight>
              </a:rPr>
              <a:t> </a:t>
            </a:r>
            <a:r>
              <a:rPr lang="en-US" sz="1100" dirty="0" err="1">
                <a:solidFill>
                  <a:srgbClr val="000000"/>
                </a:solidFill>
                <a:highlight>
                  <a:srgbClr val="FFFFFF"/>
                </a:highlight>
              </a:rPr>
              <a:t>SGDRegressor</a:t>
            </a:r>
            <a:endParaRPr lang="en-U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Número de exemplos</a:t>
            </a:r>
            <a:endParaRPr lang="pt-BR" sz="1100" dirty="0">
              <a:solidFill>
                <a:srgbClr val="000000"/>
              </a:solidFill>
              <a:highlight>
                <a:srgbClr val="FFFFFF"/>
              </a:highlight>
            </a:endParaRPr>
          </a:p>
          <a:p>
            <a:r>
              <a:rPr lang="pt-BR" sz="1100" dirty="0">
                <a:solidFill>
                  <a:srgbClr val="000000"/>
                </a:solidFill>
                <a:highlight>
                  <a:srgbClr val="FFFFFF"/>
                </a:highlight>
              </a:rPr>
              <a:t>N</a:t>
            </a:r>
            <a:r>
              <a:rPr lang="pt-BR" sz="1100" dirty="0" smtClean="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Criamos os </a:t>
            </a:r>
            <a:r>
              <a:rPr lang="pt-BR" sz="1100" dirty="0" err="1">
                <a:solidFill>
                  <a:srgbClr val="008000"/>
                </a:solidFill>
                <a:highlight>
                  <a:srgbClr val="FFFFFF"/>
                </a:highlight>
              </a:rPr>
              <a:t>features</a:t>
            </a:r>
            <a:r>
              <a:rPr lang="pt-BR" sz="1100" dirty="0">
                <a:solidFill>
                  <a:srgbClr val="008000"/>
                </a:solidFill>
                <a:highlight>
                  <a:srgbClr val="FFFFFF"/>
                </a:highlight>
              </a:rPr>
              <a:t> e </a:t>
            </a:r>
            <a:r>
              <a:rPr lang="pt-BR" sz="1100" dirty="0" err="1">
                <a:solidFill>
                  <a:srgbClr val="008000"/>
                </a:solidFill>
                <a:highlight>
                  <a:srgbClr val="FFFFFF"/>
                </a:highlight>
              </a:rPr>
              <a:t>labels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sv-SE" sz="1100" dirty="0">
                <a:solidFill>
                  <a:srgbClr val="000000"/>
                </a:solidFill>
                <a:highlight>
                  <a:srgbClr val="FFFFFF"/>
                </a:highlight>
              </a:rPr>
              <a:t>x1 </a:t>
            </a:r>
            <a:r>
              <a:rPr lang="sv-SE" sz="1100" b="1" dirty="0">
                <a:solidFill>
                  <a:srgbClr val="000080"/>
                </a:solidFill>
                <a:highlight>
                  <a:srgbClr val="FFFFFF"/>
                </a:highlight>
              </a:rPr>
              <a:t>=</a:t>
            </a:r>
            <a:r>
              <a:rPr lang="sv-SE" sz="1100" dirty="0">
                <a:solidFill>
                  <a:srgbClr val="000000"/>
                </a:solidFill>
                <a:highlight>
                  <a:srgbClr val="FFFFFF"/>
                </a:highlight>
              </a:rPr>
              <a:t> </a:t>
            </a:r>
            <a:r>
              <a:rPr lang="sv-SE" sz="1100" dirty="0" smtClean="0">
                <a:solidFill>
                  <a:srgbClr val="000000"/>
                </a:solidFill>
                <a:highlight>
                  <a:srgbClr val="FFFFFF"/>
                </a:highlight>
              </a:rPr>
              <a:t>np</a:t>
            </a:r>
            <a:r>
              <a:rPr lang="sv-SE" sz="1100" b="1" dirty="0" smtClean="0">
                <a:solidFill>
                  <a:srgbClr val="000080"/>
                </a:solidFill>
                <a:highlight>
                  <a:srgbClr val="FFFFFF"/>
                </a:highlight>
              </a:rPr>
              <a:t>.</a:t>
            </a:r>
            <a:r>
              <a:rPr lang="sv-SE" sz="1100" dirty="0" smtClean="0">
                <a:solidFill>
                  <a:srgbClr val="000000"/>
                </a:solidFill>
                <a:highlight>
                  <a:srgbClr val="FFFFFF"/>
                </a:highlight>
              </a:rPr>
              <a:t>random</a:t>
            </a:r>
            <a:r>
              <a:rPr lang="sv-SE" sz="1100" b="1" dirty="0" smtClean="0">
                <a:solidFill>
                  <a:srgbClr val="000080"/>
                </a:solidFill>
                <a:highlight>
                  <a:srgbClr val="FFFFFF"/>
                </a:highlight>
              </a:rPr>
              <a:t>.</a:t>
            </a:r>
            <a:r>
              <a:rPr lang="sv-SE" sz="1100" dirty="0" smtClean="0">
                <a:solidFill>
                  <a:srgbClr val="000000"/>
                </a:solidFill>
                <a:highlight>
                  <a:srgbClr val="FFFFFF"/>
                </a:highlight>
              </a:rPr>
              <a:t>randn</a:t>
            </a:r>
            <a:r>
              <a:rPr lang="sv-SE" sz="1100" b="1" dirty="0" smtClean="0">
                <a:solidFill>
                  <a:srgbClr val="000080"/>
                </a:solidFill>
                <a:highlight>
                  <a:srgbClr val="FFFFFF"/>
                </a:highlight>
              </a:rPr>
              <a:t>(</a:t>
            </a:r>
            <a:r>
              <a:rPr lang="sv-SE" sz="1100" dirty="0">
                <a:solidFill>
                  <a:srgbClr val="000000"/>
                </a:solidFill>
                <a:highlight>
                  <a:srgbClr val="FFFFFF"/>
                </a:highlight>
              </a:rPr>
              <a:t>N</a:t>
            </a:r>
            <a:r>
              <a:rPr lang="sv-SE" sz="1100" b="1" dirty="0" smtClean="0">
                <a:solidFill>
                  <a:srgbClr val="000080"/>
                </a:solidFill>
                <a:highlight>
                  <a:srgbClr val="FFFFFF"/>
                </a:highlight>
              </a:rPr>
              <a:t>,</a:t>
            </a:r>
            <a:r>
              <a:rPr lang="sv-SE" sz="1100" dirty="0" smtClean="0">
                <a:solidFill>
                  <a:srgbClr val="000000"/>
                </a:solidFill>
                <a:highlight>
                  <a:srgbClr val="FFFFFF"/>
                </a:highlight>
              </a:rPr>
              <a:t> </a:t>
            </a:r>
            <a:r>
              <a:rPr lang="sv-SE" sz="1100" dirty="0">
                <a:solidFill>
                  <a:srgbClr val="FF0000"/>
                </a:solidFill>
                <a:highlight>
                  <a:srgbClr val="FFFFFF"/>
                </a:highlight>
              </a:rPr>
              <a:t>1</a:t>
            </a:r>
            <a:r>
              <a:rPr lang="sv-SE" sz="1100" b="1" dirty="0">
                <a:solidFill>
                  <a:srgbClr val="000080"/>
                </a:solidFill>
                <a:highlight>
                  <a:srgbClr val="FFFFFF"/>
                </a:highlight>
              </a:rPr>
              <a:t>)</a:t>
            </a:r>
            <a:endParaRPr lang="sv-SE" sz="1100" dirty="0">
              <a:solidFill>
                <a:srgbClr val="000000"/>
              </a:solidFill>
              <a:highlight>
                <a:srgbClr val="FFFFFF"/>
              </a:highlight>
            </a:endParaRPr>
          </a:p>
          <a:p>
            <a:r>
              <a:rPr lang="sv-SE" sz="1100" dirty="0">
                <a:solidFill>
                  <a:srgbClr val="000000"/>
                </a:solidFill>
                <a:highlight>
                  <a:srgbClr val="FFFFFF"/>
                </a:highlight>
              </a:rPr>
              <a:t>x2 </a:t>
            </a:r>
            <a:r>
              <a:rPr lang="sv-SE" sz="1100" b="1" dirty="0">
                <a:solidFill>
                  <a:srgbClr val="000080"/>
                </a:solidFill>
                <a:highlight>
                  <a:srgbClr val="FFFFFF"/>
                </a:highlight>
              </a:rPr>
              <a:t>=</a:t>
            </a:r>
            <a:r>
              <a:rPr lang="sv-SE" sz="1100" dirty="0">
                <a:solidFill>
                  <a:srgbClr val="000000"/>
                </a:solidFill>
                <a:highlight>
                  <a:srgbClr val="FFFFFF"/>
                </a:highlight>
              </a:rPr>
              <a:t> </a:t>
            </a:r>
            <a:r>
              <a:rPr lang="sv-SE" sz="1100" dirty="0" smtClean="0">
                <a:solidFill>
                  <a:srgbClr val="000000"/>
                </a:solidFill>
                <a:highlight>
                  <a:srgbClr val="FFFFFF"/>
                </a:highlight>
              </a:rPr>
              <a:t>np</a:t>
            </a:r>
            <a:r>
              <a:rPr lang="sv-SE" sz="1100" b="1" dirty="0" smtClean="0">
                <a:solidFill>
                  <a:srgbClr val="000080"/>
                </a:solidFill>
                <a:highlight>
                  <a:srgbClr val="FFFFFF"/>
                </a:highlight>
              </a:rPr>
              <a:t>.</a:t>
            </a:r>
            <a:r>
              <a:rPr lang="sv-SE" sz="1100" dirty="0" smtClean="0">
                <a:solidFill>
                  <a:srgbClr val="000000"/>
                </a:solidFill>
                <a:highlight>
                  <a:srgbClr val="FFFFFF"/>
                </a:highlight>
              </a:rPr>
              <a:t>random</a:t>
            </a:r>
            <a:r>
              <a:rPr lang="sv-SE" sz="1100" b="1" dirty="0" smtClean="0">
                <a:solidFill>
                  <a:srgbClr val="000080"/>
                </a:solidFill>
                <a:highlight>
                  <a:srgbClr val="FFFFFF"/>
                </a:highlight>
              </a:rPr>
              <a:t>.</a:t>
            </a:r>
            <a:r>
              <a:rPr lang="sv-SE" sz="1100" dirty="0" smtClean="0">
                <a:solidFill>
                  <a:srgbClr val="000000"/>
                </a:solidFill>
                <a:highlight>
                  <a:srgbClr val="FFFFFF"/>
                </a:highlight>
              </a:rPr>
              <a:t>randn</a:t>
            </a:r>
            <a:r>
              <a:rPr lang="sv-SE" sz="1100" b="1" dirty="0" smtClean="0">
                <a:solidFill>
                  <a:srgbClr val="000080"/>
                </a:solidFill>
                <a:highlight>
                  <a:srgbClr val="FFFFFF"/>
                </a:highlight>
              </a:rPr>
              <a:t>(</a:t>
            </a:r>
            <a:r>
              <a:rPr lang="sv-SE" sz="1100" dirty="0">
                <a:solidFill>
                  <a:srgbClr val="000000"/>
                </a:solidFill>
                <a:highlight>
                  <a:srgbClr val="FFFFFF"/>
                </a:highlight>
              </a:rPr>
              <a:t>N</a:t>
            </a:r>
            <a:r>
              <a:rPr lang="sv-SE" sz="1100" b="1" dirty="0" smtClean="0">
                <a:solidFill>
                  <a:srgbClr val="000080"/>
                </a:solidFill>
                <a:highlight>
                  <a:srgbClr val="FFFFFF"/>
                </a:highlight>
              </a:rPr>
              <a:t>,</a:t>
            </a:r>
            <a:r>
              <a:rPr lang="sv-SE" sz="1100" dirty="0" smtClean="0">
                <a:solidFill>
                  <a:srgbClr val="000000"/>
                </a:solidFill>
                <a:highlight>
                  <a:srgbClr val="FFFFFF"/>
                </a:highlight>
              </a:rPr>
              <a:t> </a:t>
            </a:r>
            <a:r>
              <a:rPr lang="sv-SE" sz="1100" dirty="0">
                <a:solidFill>
                  <a:srgbClr val="FF0000"/>
                </a:solidFill>
                <a:highlight>
                  <a:srgbClr val="FFFFFF"/>
                </a:highlight>
              </a:rPr>
              <a:t>1</a:t>
            </a:r>
            <a:r>
              <a:rPr lang="sv-SE" sz="1100" b="1" dirty="0">
                <a:solidFill>
                  <a:srgbClr val="000080"/>
                </a:solidFill>
                <a:highlight>
                  <a:srgbClr val="FFFFFF"/>
                </a:highlight>
              </a:rPr>
              <a:t>)</a:t>
            </a:r>
            <a:endParaRPr lang="sv-S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err="1" smtClean="0">
                <a:solidFill>
                  <a:srgbClr val="000000"/>
                </a:solidFill>
                <a:highlight>
                  <a:srgbClr val="FFFFFF"/>
                </a:highlight>
              </a:rPr>
              <a:t>np</a:t>
            </a:r>
            <a:r>
              <a:rPr lang="es-ES" sz="1100" b="1" dirty="0" err="1" smtClean="0">
                <a:solidFill>
                  <a:srgbClr val="000080"/>
                </a:solidFill>
                <a:highlight>
                  <a:srgbClr val="FFFFFF"/>
                </a:highlight>
              </a:rPr>
              <a:t>.</a:t>
            </a:r>
            <a:r>
              <a:rPr lang="es-ES" sz="1100" dirty="0" err="1" smtClean="0">
                <a:solidFill>
                  <a:srgbClr val="000000"/>
                </a:solidFill>
                <a:highlight>
                  <a:srgbClr val="FFFFFF"/>
                </a:highlight>
              </a:rPr>
              <a:t>random</a:t>
            </a:r>
            <a:r>
              <a:rPr lang="es-ES" sz="1100" b="1" dirty="0" err="1" smtClean="0">
                <a:solidFill>
                  <a:srgbClr val="000080"/>
                </a:solidFill>
                <a:highlight>
                  <a:srgbClr val="FFFFFF"/>
                </a:highlight>
              </a:rPr>
              <a:t>.</a:t>
            </a:r>
            <a:r>
              <a:rPr lang="es-ES" sz="1100" dirty="0" err="1" smtClean="0">
                <a:solidFill>
                  <a:srgbClr val="000000"/>
                </a:solidFill>
                <a:highlight>
                  <a:srgbClr val="FFFFFF"/>
                </a:highlight>
              </a:rPr>
              <a:t>randn</a:t>
            </a:r>
            <a:r>
              <a:rPr lang="es-ES" sz="1100" b="1" dirty="0" smtClean="0">
                <a:solidFill>
                  <a:srgbClr val="000080"/>
                </a:solidFill>
                <a:highlight>
                  <a:srgbClr val="FFFFFF"/>
                </a:highlight>
              </a:rPr>
              <a:t>(</a:t>
            </a:r>
            <a:r>
              <a:rPr lang="es-ES" sz="1100" dirty="0">
                <a:solidFill>
                  <a:srgbClr val="000000"/>
                </a:solidFill>
                <a:highlight>
                  <a:srgbClr val="FFFFFF"/>
                </a:highlight>
              </a:rPr>
              <a:t>N</a:t>
            </a:r>
            <a:r>
              <a:rPr lang="es-ES" sz="1100" b="1" dirty="0" smtClean="0">
                <a:solidFill>
                  <a:srgbClr val="000080"/>
                </a:solidFill>
                <a:highlight>
                  <a:srgbClr val="FFFFFF"/>
                </a:highlight>
              </a:rPr>
              <a:t>,</a:t>
            </a:r>
            <a:r>
              <a:rPr lang="es-ES" sz="1100" dirty="0" smtClean="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Concatena os vetores coluna x1 e x2.</a:t>
            </a:r>
            <a:endParaRPr lang="pt-BR" sz="1100" dirty="0">
              <a:solidFill>
                <a:srgbClr val="000000"/>
              </a:solidFill>
              <a:highlight>
                <a:srgbClr val="FFFFFF"/>
              </a:highlight>
            </a:endParaRPr>
          </a:p>
          <a:p>
            <a:r>
              <a:rPr lang="pl-PL" sz="1100" dirty="0">
                <a:solidFill>
                  <a:srgbClr val="000000"/>
                </a:solidFill>
                <a:highlight>
                  <a:srgbClr val="FFFFFF"/>
                </a:highlight>
              </a:rPr>
              <a:t>X </a:t>
            </a:r>
            <a:r>
              <a:rPr lang="pl-PL" sz="1100" b="1" dirty="0">
                <a:solidFill>
                  <a:srgbClr val="000080"/>
                </a:solidFill>
                <a:highlight>
                  <a:srgbClr val="FFFFFF"/>
                </a:highlight>
              </a:rPr>
              <a:t>=</a:t>
            </a:r>
            <a:r>
              <a:rPr lang="pl-PL" sz="1100" dirty="0">
                <a:solidFill>
                  <a:srgbClr val="000000"/>
                </a:solidFill>
                <a:highlight>
                  <a:srgbClr val="FFFFFF"/>
                </a:highlight>
              </a:rPr>
              <a:t> np</a:t>
            </a:r>
            <a:r>
              <a:rPr lang="pl-PL" sz="1100" b="1" dirty="0">
                <a:solidFill>
                  <a:srgbClr val="000080"/>
                </a:solidFill>
                <a:highlight>
                  <a:srgbClr val="FFFFFF"/>
                </a:highlight>
              </a:rPr>
              <a:t>.</a:t>
            </a:r>
            <a:r>
              <a:rPr lang="pl-PL" sz="1100" dirty="0">
                <a:solidFill>
                  <a:srgbClr val="000000"/>
                </a:solidFill>
                <a:highlight>
                  <a:srgbClr val="FFFFFF"/>
                </a:highlight>
              </a:rPr>
              <a:t>c_</a:t>
            </a:r>
            <a:r>
              <a:rPr lang="pl-PL" sz="1100" b="1" dirty="0">
                <a:solidFill>
                  <a:srgbClr val="000080"/>
                </a:solidFill>
                <a:highlight>
                  <a:srgbClr val="FFFFFF"/>
                </a:highlight>
              </a:rPr>
              <a:t>[</a:t>
            </a:r>
            <a:r>
              <a:rPr lang="pl-PL" sz="1100" dirty="0">
                <a:solidFill>
                  <a:srgbClr val="000000"/>
                </a:solidFill>
                <a:highlight>
                  <a:srgbClr val="FFFFFF"/>
                </a:highlight>
              </a:rPr>
              <a:t>x1</a:t>
            </a:r>
            <a:r>
              <a:rPr lang="pl-PL" sz="1100" b="1" dirty="0">
                <a:solidFill>
                  <a:srgbClr val="000080"/>
                </a:solidFill>
                <a:highlight>
                  <a:srgbClr val="FFFFFF"/>
                </a:highlight>
              </a:rPr>
              <a:t>,</a:t>
            </a:r>
            <a:r>
              <a:rPr lang="pl-PL" sz="1100" dirty="0">
                <a:solidFill>
                  <a:srgbClr val="000000"/>
                </a:solidFill>
                <a:highlight>
                  <a:srgbClr val="FFFFFF"/>
                </a:highlight>
              </a:rPr>
              <a:t> x2</a:t>
            </a:r>
            <a:r>
              <a:rPr lang="pl-PL" sz="1100" b="1" dirty="0">
                <a:solidFill>
                  <a:srgbClr val="000080"/>
                </a:solidFill>
                <a:highlight>
                  <a:srgbClr val="FFFFFF"/>
                </a:highlight>
              </a:rPr>
              <a:t>]</a:t>
            </a:r>
            <a:endParaRPr lang="pl-PL"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Instancia a classe </a:t>
            </a:r>
            <a:r>
              <a:rPr lang="pt-BR" sz="1100" dirty="0" err="1">
                <a:solidFill>
                  <a:srgbClr val="008000"/>
                </a:solidFill>
                <a:highlight>
                  <a:srgbClr val="FFFFFF"/>
                </a:highlight>
              </a:rPr>
              <a:t>SGDRegressor</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err="1">
                <a:solidFill>
                  <a:srgbClr val="000000"/>
                </a:solidFill>
                <a:highlight>
                  <a:srgbClr val="FFFFFF"/>
                </a:highlight>
              </a:rPr>
              <a:t>sgd_reg</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err="1">
                <a:solidFill>
                  <a:srgbClr val="000000"/>
                </a:solidFill>
                <a:highlight>
                  <a:srgbClr val="FFFFFF"/>
                </a:highlight>
              </a:rPr>
              <a:t>SGDRegressor</a:t>
            </a:r>
            <a:r>
              <a:rPr lang="pt-BR" sz="1100" b="1" dirty="0">
                <a:solidFill>
                  <a:srgbClr val="000080"/>
                </a:solidFill>
                <a:highlight>
                  <a:srgbClr val="FFFFFF"/>
                </a:highlight>
              </a:rPr>
              <a:t>(</a:t>
            </a:r>
            <a:r>
              <a:rPr lang="pt-BR" sz="1100" dirty="0" err="1">
                <a:solidFill>
                  <a:srgbClr val="000000"/>
                </a:solidFill>
                <a:highlight>
                  <a:srgbClr val="FFFFFF"/>
                </a:highlight>
              </a:rPr>
              <a:t>max_iter</a:t>
            </a:r>
            <a:r>
              <a:rPr lang="pt-BR" sz="1100" b="1" dirty="0">
                <a:solidFill>
                  <a:srgbClr val="000080"/>
                </a:solidFill>
                <a:highlight>
                  <a:srgbClr val="FFFFFF"/>
                </a:highlight>
              </a:rPr>
              <a:t>=</a:t>
            </a:r>
            <a:r>
              <a:rPr lang="pt-BR" sz="1100" dirty="0">
                <a:solidFill>
                  <a:srgbClr val="FF0000"/>
                </a:solidFill>
                <a:highlight>
                  <a:srgbClr val="FFFFFF"/>
                </a:highlight>
              </a:rPr>
              <a:t>50</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err="1">
                <a:solidFill>
                  <a:srgbClr val="000000"/>
                </a:solidFill>
                <a:highlight>
                  <a:srgbClr val="FFFFFF"/>
                </a:highlight>
              </a:rPr>
              <a:t>fit_intercept</a:t>
            </a:r>
            <a:r>
              <a:rPr lang="pt-BR" sz="1100" b="1" dirty="0">
                <a:solidFill>
                  <a:srgbClr val="000080"/>
                </a:solidFill>
                <a:highlight>
                  <a:srgbClr val="FFFFFF"/>
                </a:highlight>
              </a:rPr>
              <a:t>=</a:t>
            </a:r>
            <a:r>
              <a:rPr lang="pt-BR" sz="1100" b="1" dirty="0">
                <a:solidFill>
                  <a:srgbClr val="880088"/>
                </a:solidFill>
                <a:highlight>
                  <a:srgbClr val="FFFFFF"/>
                </a:highlight>
              </a:rPr>
              <a:t>False</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Treina o modelo.</a:t>
            </a:r>
            <a:endParaRPr lang="pt-BR" sz="1100" dirty="0">
              <a:solidFill>
                <a:srgbClr val="000000"/>
              </a:solidFill>
              <a:highlight>
                <a:srgbClr val="FFFFFF"/>
              </a:highlight>
            </a:endParaRPr>
          </a:p>
          <a:p>
            <a:r>
              <a:rPr lang="pt-BR" sz="1100" dirty="0" err="1">
                <a:solidFill>
                  <a:srgbClr val="000000"/>
                </a:solidFill>
                <a:highlight>
                  <a:srgbClr val="FFFFFF"/>
                </a:highlight>
              </a:rPr>
              <a:t>sgd_reg</a:t>
            </a:r>
            <a:r>
              <a:rPr lang="pt-BR" sz="1100" b="1" dirty="0" err="1">
                <a:solidFill>
                  <a:srgbClr val="000080"/>
                </a:solidFill>
                <a:highlight>
                  <a:srgbClr val="FFFFFF"/>
                </a:highlight>
              </a:rPr>
              <a:t>.</a:t>
            </a:r>
            <a:r>
              <a:rPr lang="pt-BR" sz="1100" dirty="0" err="1">
                <a:solidFill>
                  <a:srgbClr val="000000"/>
                </a:solidFill>
                <a:highlight>
                  <a:srgbClr val="FFFFFF"/>
                </a:highlight>
              </a:rPr>
              <a:t>fit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err="1">
                <a:solidFill>
                  <a:srgbClr val="000000"/>
                </a:solidFill>
                <a:highlight>
                  <a:srgbClr val="FFFFFF"/>
                </a:highlight>
              </a:rPr>
              <a:t>y</a:t>
            </a:r>
            <a:r>
              <a:rPr lang="pt-BR" sz="1100" b="1" dirty="0" err="1">
                <a:solidFill>
                  <a:srgbClr val="000080"/>
                </a:solidFill>
                <a:highlight>
                  <a:srgbClr val="FFFFFF"/>
                </a:highlight>
              </a:rPr>
              <a:t>.</a:t>
            </a:r>
            <a:r>
              <a:rPr lang="pt-BR" sz="1100" dirty="0" err="1">
                <a:solidFill>
                  <a:srgbClr val="000000"/>
                </a:solidFill>
                <a:highlight>
                  <a:srgbClr val="FFFFFF"/>
                </a:highlight>
              </a:rPr>
              <a:t>ravel</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b="1" dirty="0">
                <a:solidFill>
                  <a:srgbClr val="880088"/>
                </a:solidFill>
                <a:highlight>
                  <a:srgbClr val="FFFFFF"/>
                </a:highlight>
              </a:rPr>
              <a:t>print</a:t>
            </a:r>
            <a:r>
              <a:rPr lang="pt-BR" sz="1100" b="1" dirty="0">
                <a:solidFill>
                  <a:srgbClr val="000080"/>
                </a:solidFill>
                <a:highlight>
                  <a:srgbClr val="FFFFFF"/>
                </a:highlight>
              </a:rPr>
              <a:t>(</a:t>
            </a:r>
            <a:r>
              <a:rPr lang="pt-BR" sz="1100" dirty="0">
                <a:solidFill>
                  <a:srgbClr val="808080"/>
                </a:solidFill>
                <a:highlight>
                  <a:srgbClr val="FFFFFF"/>
                </a:highlight>
              </a:rPr>
              <a:t>'a1: %1.4f'</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err="1">
                <a:solidFill>
                  <a:srgbClr val="000000"/>
                </a:solidFill>
                <a:highlight>
                  <a:srgbClr val="FFFFFF"/>
                </a:highlight>
              </a:rPr>
              <a:t>sgd_reg</a:t>
            </a:r>
            <a:r>
              <a:rPr lang="pt-BR" sz="1100" b="1" dirty="0" err="1">
                <a:solidFill>
                  <a:srgbClr val="000080"/>
                </a:solidFill>
                <a:highlight>
                  <a:srgbClr val="FFFFFF"/>
                </a:highlight>
              </a:rPr>
              <a:t>.</a:t>
            </a:r>
            <a:r>
              <a:rPr lang="pt-BR" sz="1100" dirty="0" err="1">
                <a:solidFill>
                  <a:srgbClr val="000000"/>
                </a:solidFill>
                <a:highlight>
                  <a:srgbClr val="FFFFFF"/>
                </a:highlight>
              </a:rPr>
              <a:t>coef</a:t>
            </a:r>
            <a:r>
              <a:rPr lang="pt-BR" sz="1100" dirty="0">
                <a:solidFill>
                  <a:srgbClr val="000000"/>
                </a:solidFill>
                <a:highlight>
                  <a:srgbClr val="FFFFFF"/>
                </a:highlight>
              </a:rPr>
              <a:t>_</a:t>
            </a:r>
            <a:r>
              <a:rPr lang="pt-BR" sz="1100" b="1" dirty="0">
                <a:solidFill>
                  <a:srgbClr val="000080"/>
                </a:solidFill>
                <a:highlight>
                  <a:srgbClr val="FFFFFF"/>
                </a:highlight>
              </a:rPr>
              <a:t>[</a:t>
            </a:r>
            <a:r>
              <a:rPr lang="pt-BR" sz="1100" dirty="0">
                <a:solidFill>
                  <a:srgbClr val="FF0000"/>
                </a:solidFill>
                <a:highlight>
                  <a:srgbClr val="FFFFFF"/>
                </a:highlight>
              </a:rPr>
              <a:t>0</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b="1" dirty="0">
                <a:solidFill>
                  <a:srgbClr val="880088"/>
                </a:solidFill>
                <a:highlight>
                  <a:srgbClr val="FFFFFF"/>
                </a:highlight>
              </a:rPr>
              <a:t>print</a:t>
            </a:r>
            <a:r>
              <a:rPr lang="pt-BR" sz="1100" b="1" dirty="0">
                <a:solidFill>
                  <a:srgbClr val="000080"/>
                </a:solidFill>
                <a:highlight>
                  <a:srgbClr val="FFFFFF"/>
                </a:highlight>
              </a:rPr>
              <a:t>(</a:t>
            </a:r>
            <a:r>
              <a:rPr lang="pt-BR" sz="1100" dirty="0">
                <a:solidFill>
                  <a:srgbClr val="808080"/>
                </a:solidFill>
                <a:highlight>
                  <a:srgbClr val="FFFFFF"/>
                </a:highlight>
              </a:rPr>
              <a:t>'a2: %1.4f'</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err="1">
                <a:solidFill>
                  <a:srgbClr val="000000"/>
                </a:solidFill>
                <a:highlight>
                  <a:srgbClr val="FFFFFF"/>
                </a:highlight>
              </a:rPr>
              <a:t>sgd_reg</a:t>
            </a:r>
            <a:r>
              <a:rPr lang="pt-BR" sz="1100" b="1" dirty="0" err="1">
                <a:solidFill>
                  <a:srgbClr val="000080"/>
                </a:solidFill>
                <a:highlight>
                  <a:srgbClr val="FFFFFF"/>
                </a:highlight>
              </a:rPr>
              <a:t>.</a:t>
            </a:r>
            <a:r>
              <a:rPr lang="pt-BR" sz="1100" dirty="0" err="1">
                <a:solidFill>
                  <a:srgbClr val="000000"/>
                </a:solidFill>
                <a:highlight>
                  <a:srgbClr val="FFFFFF"/>
                </a:highlight>
              </a:rPr>
              <a:t>coef</a:t>
            </a:r>
            <a:r>
              <a:rPr lang="pt-BR" sz="1100" dirty="0">
                <a:solidFill>
                  <a:srgbClr val="000000"/>
                </a:solidFill>
                <a:highlight>
                  <a:srgbClr val="FFFFFF"/>
                </a:highlight>
              </a:rPr>
              <a:t>_</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0000"/>
                </a:solidFill>
                <a:highlight>
                  <a:srgbClr val="FFFFFF"/>
                </a:highlight>
              </a:rPr>
              <a:t>a1</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1.9844</a:t>
            </a:r>
            <a:endParaRPr lang="pt-BR" sz="1100" dirty="0">
              <a:solidFill>
                <a:srgbClr val="000000"/>
              </a:solidFill>
              <a:highlight>
                <a:srgbClr val="FFFFFF"/>
              </a:highlight>
            </a:endParaRPr>
          </a:p>
          <a:p>
            <a:r>
              <a:rPr lang="pt-BR" sz="1100" dirty="0">
                <a:solidFill>
                  <a:srgbClr val="000000"/>
                </a:solidFill>
                <a:highlight>
                  <a:srgbClr val="FFFFFF"/>
                </a:highlight>
              </a:rPr>
              <a:t>a2</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3.9802</a:t>
            </a:r>
            <a:endParaRPr lang="pt-BR" sz="1100" dirty="0"/>
          </a:p>
        </p:txBody>
      </p:sp>
      <p:sp>
        <p:nvSpPr>
          <p:cNvPr id="7" name="TextBox 6"/>
          <p:cNvSpPr txBox="1"/>
          <p:nvPr/>
        </p:nvSpPr>
        <p:spPr>
          <a:xfrm>
            <a:off x="7670830" y="6418649"/>
            <a:ext cx="4553597" cy="338554"/>
          </a:xfrm>
          <a:prstGeom prst="rect">
            <a:avLst/>
          </a:prstGeom>
          <a:noFill/>
        </p:spPr>
        <p:txBody>
          <a:bodyPr wrap="square" rtlCol="0">
            <a:spAutoFit/>
          </a:bodyPr>
          <a:lstStyle/>
          <a:p>
            <a:pPr algn="ctr"/>
            <a:r>
              <a:rPr lang="pt-BR" sz="1600" u="sng" dirty="0" smtClean="0">
                <a:solidFill>
                  <a:srgbClr val="00B0F0"/>
                </a:solidFill>
              </a:rPr>
              <a:t>Exemplo: </a:t>
            </a:r>
            <a:r>
              <a:rPr lang="pt-BR" sz="1600" u="sng" dirty="0">
                <a:solidFill>
                  <a:srgbClr val="00B0F0"/>
                </a:solidFill>
              </a:rPr>
              <a:t>SGD_with_scikit_learn_lib.ipynb</a:t>
            </a:r>
          </a:p>
        </p:txBody>
      </p:sp>
    </p:spTree>
    <p:extLst>
      <p:ext uri="{BB962C8B-B14F-4D97-AF65-F5344CB8AC3E}">
        <p14:creationId xmlns:p14="http://schemas.microsoft.com/office/powerpoint/2010/main" val="400960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532"/>
            <a:ext cx="10515600" cy="783246"/>
          </a:xfrm>
        </p:spPr>
        <p:txBody>
          <a:bodyPr/>
          <a:lstStyle/>
          <a:p>
            <a:r>
              <a:rPr lang="pt-BR" dirty="0"/>
              <a:t>Comparação </a:t>
            </a:r>
            <a:r>
              <a:rPr lang="pt-BR" dirty="0" smtClean="0"/>
              <a:t>das versões </a:t>
            </a:r>
            <a:r>
              <a:rPr lang="pt-BR" dirty="0"/>
              <a:t>de GD</a:t>
            </a:r>
          </a:p>
        </p:txBody>
      </p:sp>
      <p:sp>
        <p:nvSpPr>
          <p:cNvPr id="3" name="Content Placeholder 2"/>
          <p:cNvSpPr>
            <a:spLocks noGrp="1"/>
          </p:cNvSpPr>
          <p:nvPr>
            <p:ph idx="1"/>
          </p:nvPr>
        </p:nvSpPr>
        <p:spPr>
          <a:xfrm>
            <a:off x="838199" y="1273581"/>
            <a:ext cx="11170487" cy="2368249"/>
          </a:xfrm>
        </p:spPr>
        <p:txBody>
          <a:bodyPr>
            <a:normAutofit fontScale="77500" lnSpcReduction="20000"/>
          </a:bodyPr>
          <a:lstStyle/>
          <a:p>
            <a:r>
              <a:rPr lang="pt-BR" dirty="0" smtClean="0"/>
              <a:t>Todas versões </a:t>
            </a:r>
            <a:r>
              <a:rPr lang="pt-BR" dirty="0"/>
              <a:t>se aproximam do mínimo, mas o GD em </a:t>
            </a:r>
            <a:r>
              <a:rPr lang="pt-BR" b="1" i="1" dirty="0"/>
              <a:t>batch</a:t>
            </a:r>
            <a:r>
              <a:rPr lang="pt-BR" dirty="0"/>
              <a:t> caminha diretamente para lá.</a:t>
            </a:r>
          </a:p>
          <a:p>
            <a:r>
              <a:rPr lang="pt-BR" dirty="0" smtClean="0"/>
              <a:t>Enquanto o </a:t>
            </a:r>
            <a:r>
              <a:rPr lang="pt-BR" b="1" i="1" dirty="0"/>
              <a:t>GDE</a:t>
            </a:r>
            <a:r>
              <a:rPr lang="pt-BR" dirty="0"/>
              <a:t> e o </a:t>
            </a:r>
            <a:r>
              <a:rPr lang="pt-BR" b="1" i="1" dirty="0"/>
              <a:t>mini-batch</a:t>
            </a:r>
            <a:r>
              <a:rPr lang="pt-BR" dirty="0"/>
              <a:t> continuam a </a:t>
            </a:r>
            <a:r>
              <a:rPr lang="pt-BR"/>
              <a:t>caminhar </a:t>
            </a:r>
            <a:r>
              <a:rPr lang="pt-BR" smtClean="0"/>
              <a:t>(“</a:t>
            </a:r>
            <a:r>
              <a:rPr lang="pt-BR" i="1" smtClean="0"/>
              <a:t>dançar”</a:t>
            </a:r>
            <a:r>
              <a:rPr lang="pt-BR" smtClean="0"/>
              <a:t>) </a:t>
            </a:r>
            <a:r>
              <a:rPr lang="pt-BR" dirty="0"/>
              <a:t>ao redor do mínimo (tangente diferente de zero, pois estimativa do gradiente é ruidosa).</a:t>
            </a:r>
          </a:p>
          <a:p>
            <a:r>
              <a:rPr lang="pt-BR" dirty="0"/>
              <a:t>O progresso do </a:t>
            </a:r>
            <a:r>
              <a:rPr lang="pt-BR" b="1" i="1" dirty="0"/>
              <a:t>mini-batch</a:t>
            </a:r>
            <a:r>
              <a:rPr lang="pt-BR" dirty="0"/>
              <a:t> é menos irregular do que com o </a:t>
            </a:r>
            <a:r>
              <a:rPr lang="pt-BR" b="1" i="1" dirty="0"/>
              <a:t>GDE</a:t>
            </a:r>
            <a:r>
              <a:rPr lang="pt-BR" dirty="0"/>
              <a:t>, mas depende do tamanho do mini-batch.</a:t>
            </a:r>
          </a:p>
          <a:p>
            <a:r>
              <a:rPr lang="pt-BR" dirty="0"/>
              <a:t>Mas não se esqueçam, o </a:t>
            </a:r>
            <a:r>
              <a:rPr lang="pt-BR" b="1" i="1" dirty="0"/>
              <a:t>batch </a:t>
            </a:r>
            <a:r>
              <a:rPr lang="pt-BR" dirty="0"/>
              <a:t>leva mais tempo para executar cada época do que o </a:t>
            </a:r>
            <a:r>
              <a:rPr lang="pt-BR" b="1" i="1" dirty="0"/>
              <a:t>GDE</a:t>
            </a:r>
            <a:r>
              <a:rPr lang="pt-BR" dirty="0"/>
              <a:t> e o </a:t>
            </a:r>
            <a:r>
              <a:rPr lang="pt-BR" b="1" dirty="0"/>
              <a:t>mini-batch</a:t>
            </a:r>
            <a:r>
              <a:rPr lang="pt-BR" dirty="0"/>
              <a:t>, os quais também podem alcançar o mínimo e se estabilizarem lá caso uma boa estratégia para ajuste do </a:t>
            </a:r>
            <a:r>
              <a:rPr lang="pt-BR" b="1" i="1" dirty="0"/>
              <a:t>passo de aprendizagem </a:t>
            </a:r>
            <a:r>
              <a:rPr lang="pt-BR" dirty="0"/>
              <a:t>seja usada.</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136481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0"/>
                <a:ext cx="7995482" cy="5528303"/>
              </a:xfrm>
            </p:spPr>
            <p:txBody>
              <a:bodyPr>
                <a:normAutofit fontScale="92500" lnSpcReduction="20000"/>
              </a:bodyPr>
              <a:lstStyle/>
              <a:p>
                <a:r>
                  <a:rPr lang="pt-BR" dirty="0" smtClean="0"/>
                  <a:t>Como vocês devem ter percebido, treinar </a:t>
                </a:r>
                <a:r>
                  <a:rPr lang="pt-BR" dirty="0"/>
                  <a:t>um modelo significa procurar por </a:t>
                </a:r>
                <a:r>
                  <a:rPr lang="pt-BR" dirty="0" smtClean="0"/>
                  <a:t>um conjunto de </a:t>
                </a:r>
                <a:r>
                  <a:rPr lang="pt-BR" b="1" i="1" dirty="0" smtClean="0"/>
                  <a:t>pesos</a:t>
                </a:r>
                <a:r>
                  <a:rPr lang="pt-BR" dirty="0" smtClean="0"/>
                  <a:t>, </a:t>
                </a:r>
                <a14:m>
                  <m:oMath xmlns:m="http://schemas.openxmlformats.org/officeDocument/2006/math">
                    <m:r>
                      <a:rPr lang="pt-BR" b="1" i="1" smtClean="0">
                        <a:latin typeface="Cambria Math" panose="02040503050406030204" pitchFamily="18" charset="0"/>
                      </a:rPr>
                      <m:t>𝒂</m:t>
                    </m:r>
                  </m:oMath>
                </a14:m>
                <a:r>
                  <a:rPr lang="pt-BR" dirty="0"/>
                  <a:t>, do modelo que </a:t>
                </a:r>
                <a:r>
                  <a:rPr lang="pt-BR" b="1" i="1" dirty="0"/>
                  <a:t>minimizem</a:t>
                </a:r>
                <a:r>
                  <a:rPr lang="pt-BR" dirty="0"/>
                  <a:t> uma </a:t>
                </a:r>
                <a:r>
                  <a:rPr lang="pt-BR" b="1" i="1" dirty="0"/>
                  <a:t>função de erro</a:t>
                </a:r>
                <a:r>
                  <a:rPr lang="pt-BR" dirty="0"/>
                  <a:t>. </a:t>
                </a:r>
              </a:p>
              <a:p>
                <a:r>
                  <a:rPr lang="pt-BR" dirty="0" smtClean="0"/>
                  <a:t>Essa é </a:t>
                </a:r>
                <a:r>
                  <a:rPr lang="pt-BR" dirty="0"/>
                  <a:t>uma procura </a:t>
                </a:r>
                <a:r>
                  <a:rPr lang="pt-BR" dirty="0" smtClean="0"/>
                  <a:t>que ocorre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a:t>
                </a:r>
              </a:p>
              <a:p>
                <a:pPr lvl="1">
                  <a:buFont typeface="Wingdings" panose="05000000000000000000" pitchFamily="2" charset="2"/>
                  <a:buChar char="§"/>
                </a:pP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a:t>
                </a:r>
                <a:r>
                  <a:rPr lang="pt-BR" b="1" i="1" dirty="0" smtClean="0"/>
                  <a:t>pesos</a:t>
                </a:r>
                <a:r>
                  <a:rPr lang="pt-BR" dirty="0" smtClean="0"/>
                  <a:t> um </a:t>
                </a:r>
                <a:r>
                  <a:rPr lang="pt-BR" dirty="0"/>
                  <a:t>modelo tem, mais dimensões o espaço de parâmetros terá e mais difícil </a:t>
                </a:r>
                <a:r>
                  <a:rPr lang="pt-BR" dirty="0" smtClean="0"/>
                  <a:t>poderá ser a procura. </a:t>
                </a:r>
                <a:endParaRPr lang="pt-BR" dirty="0"/>
              </a:p>
              <a:p>
                <a:pPr lvl="1">
                  <a:buFont typeface="Wingdings" panose="05000000000000000000" pitchFamily="2" charset="2"/>
                  <a:buChar char="§"/>
                </a:pPr>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a:t>
                </a:r>
                <a:r>
                  <a:rPr lang="pt-BR" dirty="0" smtClean="0"/>
                  <a:t> muitas vezes irregular</a:t>
                </a:r>
                <a:r>
                  <a:rPr lang="pt-BR" b="1" i="1" dirty="0" smtClean="0"/>
                  <a:t> </a:t>
                </a:r>
                <a:r>
                  <a:rPr lang="pt-BR" dirty="0"/>
                  <a:t>com 300 dimensões.</a:t>
                </a:r>
              </a:p>
              <a:p>
                <a:r>
                  <a:rPr lang="pt-BR" dirty="0" smtClean="0"/>
                  <a:t>Felizmente, no </a:t>
                </a:r>
                <a:r>
                  <a:rPr lang="pt-BR" dirty="0"/>
                  <a:t>caso da </a:t>
                </a:r>
                <a:r>
                  <a:rPr lang="pt-BR" b="1" i="1" dirty="0"/>
                  <a:t>regressão linear</a:t>
                </a:r>
                <a:r>
                  <a:rPr lang="pt-BR" dirty="0"/>
                  <a:t>, a procura é mais simples pois o </a:t>
                </a:r>
                <a:r>
                  <a:rPr lang="pt-BR" b="1" i="1" dirty="0"/>
                  <a:t>ponto ótimo </a:t>
                </a:r>
                <a:r>
                  <a:rPr lang="pt-BR" dirty="0"/>
                  <a:t>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0"/>
                <a:ext cx="7995482" cy="5528303"/>
              </a:xfrm>
              <a:blipFill rotWithShape="0">
                <a:blip r:embed="rId3"/>
                <a:stretch>
                  <a:fillRect l="-1220" t="-2756" r="-1678" b="-2095"/>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8392" y="320784"/>
            <a:ext cx="3125591" cy="270619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8301" t="7076" r="20816" b="10668"/>
          <a:stretch/>
        </p:blipFill>
        <p:spPr>
          <a:xfrm>
            <a:off x="8836628" y="3468414"/>
            <a:ext cx="3127355" cy="3168868"/>
          </a:xfrm>
          <a:prstGeom prst="rect">
            <a:avLst/>
          </a:prstGeom>
        </p:spPr>
      </p:pic>
    </p:spTree>
    <p:extLst>
      <p:ext uri="{BB962C8B-B14F-4D97-AF65-F5344CB8AC3E}">
        <p14:creationId xmlns:p14="http://schemas.microsoft.com/office/powerpoint/2010/main" val="730752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6"/>
            <a:ext cx="10515600" cy="948286"/>
          </a:xfrm>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13164"/>
                <a:ext cx="8472056" cy="4987635"/>
              </a:xfrm>
            </p:spPr>
            <p:txBody>
              <a:bodyPr>
                <a:normAutofit fontScale="92500"/>
              </a:bodyPr>
              <a:lstStyle/>
              <a:p>
                <a:r>
                  <a:rPr lang="pt-BR" dirty="0" smtClean="0"/>
                  <a:t>Conforme nós já aprendemos, enquanto a </a:t>
                </a:r>
                <a:r>
                  <a:rPr lang="pt-BR" b="1" i="1" dirty="0" smtClean="0"/>
                  <a:t>direção</a:t>
                </a:r>
                <a:r>
                  <a:rPr lang="pt-BR" dirty="0" smtClean="0"/>
                  <a:t> </a:t>
                </a:r>
                <a:r>
                  <a:rPr lang="pt-BR" dirty="0"/>
                  <a:t>para o </a:t>
                </a:r>
                <a:r>
                  <a:rPr lang="pt-BR" dirty="0" smtClean="0"/>
                  <a:t>ponto de mínimo é determinada </a:t>
                </a:r>
                <a:r>
                  <a:rPr lang="pt-BR" dirty="0"/>
                  <a:t>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a:t>
                </a:r>
                <a:r>
                  <a:rPr lang="pt-BR" dirty="0" smtClean="0"/>
                  <a:t>direção.</a:t>
                </a: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den>
                      </m:f>
                    </m:oMath>
                  </m:oMathPara>
                </a14:m>
                <a:endParaRPr lang="pt-BR" dirty="0"/>
              </a:p>
              <a:p>
                <a:r>
                  <a:rPr lang="pt-BR" dirty="0"/>
                  <a:t>Portanto, a </a:t>
                </a:r>
                <a:r>
                  <a:rPr lang="pt-BR" b="1" dirty="0">
                    <a:solidFill>
                      <a:srgbClr val="FF0000"/>
                    </a:solidFill>
                  </a:rPr>
                  <a:t>escolha do passo de </a:t>
                </a:r>
                <a:r>
                  <a:rPr lang="pt-BR" b="1" dirty="0" smtClean="0">
                    <a:solidFill>
                      <a:srgbClr val="FF0000"/>
                    </a:solidFill>
                  </a:rPr>
                  <a:t>aprendizagem (hiperparâmetro) </a:t>
                </a:r>
                <a:r>
                  <a:rPr lang="pt-BR" b="1" dirty="0">
                    <a:solidFill>
                      <a:srgbClr val="FF0000"/>
                    </a:solidFill>
                  </a:rPr>
                  <a:t>é muito </a:t>
                </a:r>
                <a:r>
                  <a:rPr lang="pt-BR" b="1" dirty="0" smtClean="0">
                    <a:solidFill>
                      <a:srgbClr val="FF0000"/>
                    </a:solidFill>
                  </a:rPr>
                  <a:t>importante</a:t>
                </a:r>
                <a:r>
                  <a:rPr lang="pt-BR" dirty="0" smtClean="0"/>
                  <a:t>:</a:t>
                </a:r>
                <a:endParaRPr lang="pt-BR" dirty="0"/>
              </a:p>
              <a:p>
                <a:pPr lvl="1">
                  <a:buFont typeface="Wingdings" panose="05000000000000000000" pitchFamily="2" charset="2"/>
                  <a:buChar char="§"/>
                </a:pPr>
                <a:r>
                  <a:rPr lang="pt-BR" dirty="0"/>
                  <a:t>Caso </a:t>
                </a:r>
                <a:r>
                  <a:rPr lang="pt-BR" dirty="0" smtClean="0"/>
                  <a:t>ele seja </a:t>
                </a:r>
                <a:r>
                  <a:rPr lang="pt-BR" dirty="0"/>
                  <a:t>muito pequeno, a convergência do algoritmo levará muito tempo.</a:t>
                </a:r>
              </a:p>
              <a:p>
                <a:pPr lvl="1">
                  <a:buFont typeface="Wingdings" panose="05000000000000000000" pitchFamily="2" charset="2"/>
                  <a:buChar char="§"/>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=0.01</m:t>
                    </m:r>
                  </m:oMath>
                </a14:m>
                <a:r>
                  <a:rPr lang="pt-BR" dirty="0"/>
                  <a:t>, o algoritmo atinge o valor ótimo após mais de </a:t>
                </a:r>
                <a:r>
                  <a:rPr lang="pt-BR" dirty="0" smtClean="0"/>
                  <a:t>250 épocas.</a:t>
                </a:r>
              </a:p>
              <a:p>
                <a:pPr lvl="2">
                  <a:buFont typeface="Courier New" panose="02070309020205020404" pitchFamily="49" charset="0"/>
                  <a:buChar char="o"/>
                </a:pPr>
                <a:r>
                  <a:rPr lang="pt-BR" dirty="0" smtClean="0"/>
                  <a:t>Passos muito curtos, fazem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13164"/>
                <a:ext cx="8472056" cy="4987635"/>
              </a:xfrm>
              <a:blipFill rotWithShape="0">
                <a:blip r:embed="rId3"/>
                <a:stretch>
                  <a:fillRect l="-1079" t="-1834" b="-1589"/>
                </a:stretch>
              </a:blipFill>
            </p:spPr>
            <p:txBody>
              <a:bodyPr/>
              <a:lstStyle/>
              <a:p>
                <a:r>
                  <a:rPr lang="pt-BR">
                    <a:noFill/>
                  </a:rPr>
                  <a:t> </a:t>
                </a:r>
              </a:p>
            </p:txBody>
          </p:sp>
        </mc:Fallback>
      </mc:AlternateContent>
      <p:sp>
        <p:nvSpPr>
          <p:cNvPr id="4" name="Rectangle 3"/>
          <p:cNvSpPr/>
          <p:nvPr/>
        </p:nvSpPr>
        <p:spPr>
          <a:xfrm>
            <a:off x="195384" y="6400800"/>
            <a:ext cx="5563972" cy="338554"/>
          </a:xfrm>
          <a:prstGeom prst="rect">
            <a:avLst/>
          </a:prstGeom>
        </p:spPr>
        <p:txBody>
          <a:bodyPr wrap="square">
            <a:spAutoFit/>
          </a:bodyPr>
          <a:lstStyle/>
          <a:p>
            <a:r>
              <a:rPr lang="nl-BE" sz="1600" u="sng" dirty="0" smtClean="0">
                <a:solidFill>
                  <a:srgbClr val="00B0F0"/>
                </a:solidFill>
              </a:rPr>
              <a:t>Exemplo: </a:t>
            </a:r>
            <a:r>
              <a:rPr lang="pt-BR" sz="1600" u="sng" dirty="0" smtClean="0">
                <a:solidFill>
                  <a:srgbClr val="00B0F0"/>
                </a:solidFill>
              </a:rPr>
              <a:t>linear_regression_selecting_the_learning_rate.ipynb</a:t>
            </a:r>
            <a:endParaRPr lang="pt-BR" sz="1600" u="sng" dirty="0">
              <a:solidFill>
                <a:srgbClr val="00B0F0"/>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394" t="13692" r="22970" b="19399"/>
          <a:stretch/>
        </p:blipFill>
        <p:spPr>
          <a:xfrm>
            <a:off x="9642764" y="132375"/>
            <a:ext cx="2461767" cy="196717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7001" r="9381" b="2090"/>
          <a:stretch/>
        </p:blipFill>
        <p:spPr>
          <a:xfrm>
            <a:off x="9642764" y="2249174"/>
            <a:ext cx="2461767" cy="2230891"/>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6608" r="9000" b="2847"/>
          <a:stretch/>
        </p:blipFill>
        <p:spPr>
          <a:xfrm>
            <a:off x="9601768" y="4546565"/>
            <a:ext cx="2506368" cy="2252754"/>
          </a:xfrm>
          <a:prstGeom prst="rect">
            <a:avLst/>
          </a:prstGeom>
        </p:spPr>
      </p:pic>
      <p:cxnSp>
        <p:nvCxnSpPr>
          <p:cNvPr id="11" name="Straight Arrow Connector 10"/>
          <p:cNvCxnSpPr/>
          <p:nvPr/>
        </p:nvCxnSpPr>
        <p:spPr>
          <a:xfrm flipV="1">
            <a:off x="9642764" y="4289367"/>
            <a:ext cx="282632" cy="257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9106804" y="4289366"/>
                <a:ext cx="812715" cy="584775"/>
              </a:xfrm>
              <a:prstGeom prst="rect">
                <a:avLst/>
              </a:prstGeom>
              <a:noFill/>
            </p:spPr>
            <p:txBody>
              <a:bodyPr wrap="square" rtlCol="0">
                <a:spAutoFit/>
              </a:bodyPr>
              <a:lstStyle/>
              <a:p>
                <a:pPr algn="ctr"/>
                <a14:m>
                  <m:oMath xmlns:m="http://schemas.openxmlformats.org/officeDocument/2006/math">
                    <m:r>
                      <a:rPr lang="pt-BR" sz="1600" b="1" i="1" smtClean="0">
                        <a:latin typeface="Cambria Math" panose="02040503050406030204" pitchFamily="18" charset="0"/>
                      </a:rPr>
                      <m:t>𝒂</m:t>
                    </m:r>
                  </m:oMath>
                </a14:m>
                <a:r>
                  <a:rPr lang="pt-BR" sz="1600" dirty="0" smtClean="0"/>
                  <a:t> inicial</a:t>
                </a:r>
                <a:endParaRPr lang="pt-BR"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9106804" y="4289366"/>
                <a:ext cx="812715" cy="584775"/>
              </a:xfrm>
              <a:prstGeom prst="rect">
                <a:avLst/>
              </a:prstGeom>
              <a:blipFill rotWithShape="0">
                <a:blip r:embed="rId8"/>
                <a:stretch>
                  <a:fillRect b="-12500"/>
                </a:stretch>
              </a:blipFill>
            </p:spPr>
            <p:txBody>
              <a:bodyPr/>
              <a:lstStyle/>
              <a:p>
                <a:r>
                  <a:rPr lang="pt-BR">
                    <a:noFill/>
                  </a:rPr>
                  <a:t> </a:t>
                </a:r>
              </a:p>
            </p:txBody>
          </p:sp>
        </mc:Fallback>
      </mc:AlternateContent>
      <p:sp>
        <p:nvSpPr>
          <p:cNvPr id="5" name="Rectangle 4"/>
          <p:cNvSpPr/>
          <p:nvPr/>
        </p:nvSpPr>
        <p:spPr>
          <a:xfrm>
            <a:off x="6985766" y="2953725"/>
            <a:ext cx="2656998" cy="738664"/>
          </a:xfrm>
          <a:prstGeom prst="rect">
            <a:avLst/>
          </a:prstGeom>
        </p:spPr>
        <p:txBody>
          <a:bodyPr wrap="square">
            <a:spAutoFit/>
          </a:bodyPr>
          <a:lstStyle/>
          <a:p>
            <a:pPr algn="ctr"/>
            <a:r>
              <a:rPr lang="pt-BR" sz="1400" b="1" dirty="0" smtClean="0"/>
              <a:t>Hiperparâmetro</a:t>
            </a:r>
            <a:r>
              <a:rPr lang="pt-BR" sz="1400" dirty="0" smtClean="0"/>
              <a:t>: parâmetro </a:t>
            </a:r>
            <a:r>
              <a:rPr lang="pt-BR" sz="1400" dirty="0"/>
              <a:t>cujo valor é usado para controlar o processo de </a:t>
            </a:r>
            <a:r>
              <a:rPr lang="pt-BR" sz="1400" dirty="0" smtClean="0"/>
              <a:t>aprendizagem.</a:t>
            </a:r>
            <a:endParaRPr lang="pt-BR" sz="1400" dirty="0"/>
          </a:p>
        </p:txBody>
      </p:sp>
    </p:spTree>
    <p:extLst>
      <p:ext uri="{BB962C8B-B14F-4D97-AF65-F5344CB8AC3E}">
        <p14:creationId xmlns:p14="http://schemas.microsoft.com/office/powerpoint/2010/main" val="3495796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4208"/>
                <a:ext cx="11102788" cy="2337551"/>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smtClean="0"/>
                  <a:t>Se </a:t>
                </a:r>
                <a14:m>
                  <m:oMath xmlns:m="http://schemas.openxmlformats.org/officeDocument/2006/math">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 </m:t>
                    </m:r>
                  </m:oMath>
                </a14:m>
                <a:r>
                  <a:rPr lang="pt-BR" dirty="0" smtClean="0"/>
                  <a:t>for grande, mas não tão grande assim, o </a:t>
                </a:r>
                <a:r>
                  <a:rPr lang="pt-BR" dirty="0"/>
                  <a:t>algoritmo fica “pulando” </a:t>
                </a:r>
                <a:r>
                  <a:rPr lang="pt-BR" dirty="0" smtClean="0"/>
                  <a:t>ou “oscilando” de </a:t>
                </a:r>
                <a:r>
                  <a:rPr lang="pt-BR" dirty="0"/>
                  <a:t>um lado para o outro </a:t>
                </a:r>
                <a:r>
                  <a:rPr lang="pt-BR" dirty="0" smtClean="0"/>
                  <a:t>da superfície até </a:t>
                </a:r>
                <a:r>
                  <a:rPr lang="pt-BR" dirty="0"/>
                  <a:t>que converge, por sorte (veja exemplo </a:t>
                </a:r>
                <a:r>
                  <a:rPr lang="pt-BR" dirty="0" smtClean="0"/>
                  <a:t>#1).</a:t>
                </a:r>
                <a:endParaRPr lang="pt-BR" dirty="0"/>
              </a:p>
              <a:p>
                <a:r>
                  <a:rPr lang="pt-BR" dirty="0"/>
                  <a:t>Em </a:t>
                </a:r>
                <a:r>
                  <a:rPr lang="pt-BR" dirty="0" smtClean="0"/>
                  <a:t>outros casos</a:t>
                </a:r>
                <a:r>
                  <a:rPr lang="pt-BR" dirty="0"/>
                  <a:t>, </a:t>
                </a:r>
                <a:r>
                  <a:rPr lang="pt-BR" dirty="0" smtClean="0"/>
                  <a:t>quado </a:t>
                </a:r>
                <a14:m>
                  <m:oMath xmlns:m="http://schemas.openxmlformats.org/officeDocument/2006/math">
                    <m:r>
                      <a:rPr lang="pt-BR" i="1">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 </m:t>
                    </m:r>
                  </m:oMath>
                </a14:m>
                <a:r>
                  <a:rPr lang="pt-BR" dirty="0" smtClean="0"/>
                  <a:t>é bem grande, a </a:t>
                </a:r>
                <a:r>
                  <a:rPr lang="pt-BR" dirty="0"/>
                  <a:t>cada iteração o algoritmo “pula” para um valor mais alto que antes, </a:t>
                </a:r>
                <a:r>
                  <a:rPr lang="pt-BR" dirty="0" smtClean="0"/>
                  <a:t>e assim, divergindo (veja exemplo #2).</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4208"/>
                <a:ext cx="11102788" cy="2337551"/>
              </a:xfrm>
              <a:blipFill rotWithShape="0">
                <a:blip r:embed="rId3"/>
                <a:stretch>
                  <a:fillRect l="-879" t="-6527" b="-5483"/>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053" r="2828" b="2316"/>
          <a:stretch/>
        </p:blipFill>
        <p:spPr>
          <a:xfrm>
            <a:off x="8579666" y="4062929"/>
            <a:ext cx="3548545" cy="231168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394" t="13692" r="22970" b="19399"/>
          <a:stretch/>
        </p:blipFill>
        <p:spPr>
          <a:xfrm>
            <a:off x="92637" y="3878723"/>
            <a:ext cx="3041715" cy="2690748"/>
          </a:xfrm>
          <a:prstGeom prst="rect">
            <a:avLst/>
          </a:prstGeom>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t="6940" r="9378" b="2314"/>
          <a:stretch/>
        </p:blipFill>
        <p:spPr>
          <a:xfrm>
            <a:off x="3104407" y="3876281"/>
            <a:ext cx="2691942" cy="269563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7239" r="7811" b="2910"/>
          <a:stretch/>
        </p:blipFill>
        <p:spPr>
          <a:xfrm>
            <a:off x="5816383" y="3876281"/>
            <a:ext cx="2763283" cy="2693190"/>
          </a:xfrm>
          <a:prstGeom prst="rect">
            <a:avLst/>
          </a:prstGeom>
        </p:spPr>
      </p:pic>
      <p:cxnSp>
        <p:nvCxnSpPr>
          <p:cNvPr id="8" name="Straight Arrow Connector 7"/>
          <p:cNvCxnSpPr/>
          <p:nvPr/>
        </p:nvCxnSpPr>
        <p:spPr>
          <a:xfrm flipV="1">
            <a:off x="3251200" y="6271260"/>
            <a:ext cx="200660" cy="313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657561" y="6485354"/>
                <a:ext cx="1263477" cy="338554"/>
              </a:xfrm>
              <a:prstGeom prst="rect">
                <a:avLst/>
              </a:prstGeom>
              <a:noFill/>
            </p:spPr>
            <p:txBody>
              <a:bodyPr wrap="square" rtlCol="0">
                <a:spAutoFit/>
              </a:bodyPr>
              <a:lstStyle/>
              <a:p>
                <a:pPr algn="ctr"/>
                <a14:m>
                  <m:oMath xmlns:m="http://schemas.openxmlformats.org/officeDocument/2006/math">
                    <m:r>
                      <a:rPr lang="pt-BR" sz="1600" b="1" i="1" smtClean="0">
                        <a:latin typeface="Cambria Math" panose="02040503050406030204" pitchFamily="18" charset="0"/>
                      </a:rPr>
                      <m:t>𝒂</m:t>
                    </m:r>
                  </m:oMath>
                </a14:m>
                <a:r>
                  <a:rPr lang="pt-BR" sz="1600" dirty="0" smtClean="0"/>
                  <a:t> inicial</a:t>
                </a:r>
                <a:endParaRPr lang="pt-BR" sz="1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657561" y="6485354"/>
                <a:ext cx="1263477" cy="338554"/>
              </a:xfrm>
              <a:prstGeom prst="rect">
                <a:avLst/>
              </a:prstGeom>
              <a:blipFill rotWithShape="0">
                <a:blip r:embed="rId8"/>
                <a:stretch>
                  <a:fillRect t="-5455" b="-236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37886" y="6516131"/>
                <a:ext cx="126347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pt-BR" sz="1400" b="0" i="0" smtClean="0">
                          <a:latin typeface="Cambria Math" panose="02040503050406030204" pitchFamily="18" charset="0"/>
                        </a:rPr>
                        <m:t>Exemplo</m:t>
                      </m:r>
                      <m:r>
                        <a:rPr lang="pt-BR" sz="1400" b="0" i="0" smtClean="0">
                          <a:latin typeface="Cambria Math" panose="02040503050406030204" pitchFamily="18" charset="0"/>
                        </a:rPr>
                        <m:t> #1</m:t>
                      </m:r>
                    </m:oMath>
                  </m:oMathPara>
                </a14:m>
                <a:endParaRPr lang="pt-BR"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037886" y="6516131"/>
                <a:ext cx="1263477" cy="307777"/>
              </a:xfrm>
              <a:prstGeom prst="rect">
                <a:avLst/>
              </a:prstGeom>
              <a:blipFill rotWithShape="0">
                <a:blip r:embed="rId9"/>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722200" y="6516130"/>
                <a:ext cx="126347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pt-BR" sz="1400" b="0" i="0" smtClean="0">
                          <a:latin typeface="Cambria Math" panose="02040503050406030204" pitchFamily="18" charset="0"/>
                        </a:rPr>
                        <m:t>Exemplo</m:t>
                      </m:r>
                      <m:r>
                        <a:rPr lang="pt-BR" sz="1400" b="0" i="0" smtClean="0">
                          <a:latin typeface="Cambria Math" panose="02040503050406030204" pitchFamily="18" charset="0"/>
                        </a:rPr>
                        <m:t> #2</m:t>
                      </m:r>
                    </m:oMath>
                  </m:oMathPara>
                </a14:m>
                <a:endParaRPr lang="pt-BR"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9722200" y="6516130"/>
                <a:ext cx="1263477" cy="307777"/>
              </a:xfrm>
              <a:prstGeom prst="rect">
                <a:avLst/>
              </a:prstGeom>
              <a:blipFill rotWithShape="0">
                <a:blip r:embed="rId10"/>
                <a:stretch>
                  <a:fillRect b="-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648813" y="3921413"/>
                <a:ext cx="2218788" cy="523220"/>
              </a:xfrm>
              <a:prstGeom prst="rect">
                <a:avLst/>
              </a:prstGeom>
            </p:spPr>
            <p:txBody>
              <a:bodyPr wrap="square">
                <a:spAutoFit/>
              </a:bodyPr>
              <a:lstStyle/>
              <a:p>
                <a:pPr algn="ctr"/>
                <a:r>
                  <a:rPr lang="pt-BR" sz="1400" dirty="0"/>
                  <a:t>feedback </a:t>
                </a:r>
                <a:r>
                  <a:rPr lang="pt-BR" sz="1400" dirty="0" smtClean="0"/>
                  <a:t>positivo</a:t>
                </a:r>
                <a14:m>
                  <m:oMath xmlns:m="http://schemas.openxmlformats.org/officeDocument/2006/math">
                    <m:r>
                      <a:rPr lang="pt-BR" sz="1400" i="1" smtClean="0">
                        <a:latin typeface="Cambria Math" panose="02040503050406030204" pitchFamily="18" charset="0"/>
                        <a:ea typeface="Cambria Math" panose="02040503050406030204" pitchFamily="18" charset="0"/>
                      </a:rPr>
                      <m:t>→</m:t>
                    </m:r>
                  </m:oMath>
                </a14:m>
                <a:r>
                  <a:rPr lang="pt-BR" sz="1400" dirty="0"/>
                  <a:t>estouro da precisão numérica</a:t>
                </a:r>
              </a:p>
            </p:txBody>
          </p:sp>
        </mc:Choice>
        <mc:Fallback xmlns="">
          <p:sp>
            <p:nvSpPr>
              <p:cNvPr id="6" name="Rectangle 5"/>
              <p:cNvSpPr>
                <a:spLocks noRot="1" noChangeAspect="1" noMove="1" noResize="1" noEditPoints="1" noAdjustHandles="1" noChangeArrowheads="1" noChangeShapeType="1" noTextEdit="1"/>
              </p:cNvSpPr>
              <p:nvPr/>
            </p:nvSpPr>
            <p:spPr>
              <a:xfrm>
                <a:off x="9648813" y="3921413"/>
                <a:ext cx="2218788" cy="523220"/>
              </a:xfrm>
              <a:prstGeom prst="rect">
                <a:avLst/>
              </a:prstGeom>
              <a:blipFill rotWithShape="0">
                <a:blip r:embed="rId11"/>
                <a:stretch>
                  <a:fillRect t="-1163" r="-1374" b="-11628"/>
                </a:stretch>
              </a:blipFill>
            </p:spPr>
            <p:txBody>
              <a:bodyPr/>
              <a:lstStyle/>
              <a:p>
                <a:r>
                  <a:rPr lang="pt-BR">
                    <a:noFill/>
                  </a:rPr>
                  <a:t> </a:t>
                </a:r>
              </a:p>
            </p:txBody>
          </p:sp>
        </mc:Fallback>
      </mc:AlternateContent>
    </p:spTree>
    <p:extLst>
      <p:ext uri="{BB962C8B-B14F-4D97-AF65-F5344CB8AC3E}">
        <p14:creationId xmlns:p14="http://schemas.microsoft.com/office/powerpoint/2010/main" val="38281750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6"/>
            <a:ext cx="10515600" cy="1081314"/>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8" y="1494121"/>
            <a:ext cx="9008305" cy="5180999"/>
          </a:xfrm>
        </p:spPr>
        <p:txBody>
          <a:bodyPr>
            <a:normAutofit lnSpcReduction="10000"/>
          </a:bodyPr>
          <a:lstStyle/>
          <a:p>
            <a:r>
              <a:rPr lang="pt-BR" dirty="0" smtClean="0"/>
              <a:t>Portanto, o </a:t>
            </a:r>
            <a:r>
              <a:rPr lang="pt-BR" dirty="0"/>
              <a:t>valor </a:t>
            </a:r>
            <a:r>
              <a:rPr lang="pt-BR" b="1" i="1" dirty="0"/>
              <a:t>passo de aprendizagem </a:t>
            </a:r>
            <a:r>
              <a:rPr lang="pt-BR" dirty="0"/>
              <a:t>deve ser </a:t>
            </a:r>
            <a:r>
              <a:rPr lang="pt-BR" b="1" i="1" dirty="0"/>
              <a:t>experimentado/explorado</a:t>
            </a:r>
            <a:r>
              <a:rPr lang="pt-BR" dirty="0"/>
              <a:t> para se encontrar </a:t>
            </a:r>
            <a:r>
              <a:rPr lang="pt-BR" dirty="0" smtClean="0"/>
              <a:t>um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a:t>
            </a:r>
            <a:r>
              <a:rPr lang="pt-BR" b="1" i="1" dirty="0"/>
              <a:t>mínimo </a:t>
            </a:r>
            <a:r>
              <a:rPr lang="pt-BR" b="1" i="1" dirty="0" smtClean="0"/>
              <a:t>global </a:t>
            </a:r>
            <a:r>
              <a:rPr lang="pt-BR" dirty="0" smtClean="0"/>
              <a:t>em </a:t>
            </a:r>
            <a:r>
              <a:rPr lang="pt-BR" dirty="0"/>
              <a:t>apenas </a:t>
            </a:r>
            <a:r>
              <a:rPr lang="pt-BR" dirty="0" smtClean="0"/>
              <a:t>2 </a:t>
            </a:r>
            <a:r>
              <a:rPr lang="pt-BR" dirty="0"/>
              <a:t>iterações</a:t>
            </a:r>
            <a:r>
              <a:rPr lang="pt-BR" dirty="0" smtClean="0"/>
              <a:t>.</a:t>
            </a:r>
          </a:p>
          <a:p>
            <a:r>
              <a:rPr lang="pt-BR" dirty="0"/>
              <a:t>Portanto, </a:t>
            </a:r>
            <a:r>
              <a:rPr lang="pt-BR" dirty="0" smtClean="0"/>
              <a:t>escolher o passo de aprendizagem </a:t>
            </a:r>
            <a:r>
              <a:rPr lang="pt-BR" dirty="0"/>
              <a:t>é </a:t>
            </a:r>
            <a:r>
              <a:rPr lang="pt-BR" dirty="0" smtClean="0"/>
              <a:t>muitas vezes desafiador </a:t>
            </a:r>
            <a:r>
              <a:rPr lang="pt-BR" dirty="0"/>
              <a:t>e demorado</a:t>
            </a:r>
            <a:r>
              <a:rPr lang="pt-BR" dirty="0" smtClean="0"/>
              <a:t>.</a:t>
            </a:r>
          </a:p>
          <a:p>
            <a:pPr lvl="1" algn="just">
              <a:buFont typeface="Wingdings" panose="05000000000000000000" pitchFamily="2" charset="2"/>
              <a:buChar char="§"/>
            </a:pPr>
            <a:r>
              <a:rPr lang="nl-BE" dirty="0" smtClean="0"/>
              <a:t>Passos </a:t>
            </a:r>
            <a:r>
              <a:rPr lang="nl-BE" dirty="0"/>
              <a:t>muito grandes fazem com que o </a:t>
            </a:r>
            <a:r>
              <a:rPr lang="nl-BE" dirty="0" smtClean="0"/>
              <a:t>divirja (</a:t>
            </a:r>
            <a:r>
              <a:rPr lang="nl-BE" i="1" dirty="0" smtClean="0"/>
              <a:t>feedback</a:t>
            </a:r>
            <a:r>
              <a:rPr lang="nl-BE" dirty="0" smtClean="0"/>
              <a:t> positivo e consequente estouro da precisão numérica).</a:t>
            </a:r>
            <a:endParaRPr lang="nl-BE" dirty="0"/>
          </a:p>
          <a:p>
            <a:pPr lvl="1" algn="just">
              <a:buFont typeface="Wingdings" panose="05000000000000000000" pitchFamily="2" charset="2"/>
              <a:buChar char="§"/>
            </a:pPr>
            <a:r>
              <a:rPr lang="nl-BE" dirty="0"/>
              <a:t>Passos muito pequenos resultam num longo </a:t>
            </a:r>
            <a:r>
              <a:rPr lang="nl-BE" dirty="0" smtClean="0"/>
              <a:t>processo de treinamento</a:t>
            </a:r>
            <a:r>
              <a:rPr lang="nl-BE" dirty="0"/>
              <a:t>, podendo o algoritmo, por exemplo, </a:t>
            </a:r>
            <a:r>
              <a:rPr lang="nl-BE" dirty="0" smtClean="0"/>
              <a:t>nunca </a:t>
            </a:r>
            <a:r>
              <a:rPr lang="nl-BE" dirty="0"/>
              <a:t>atingir um </a:t>
            </a:r>
            <a:r>
              <a:rPr lang="nl-BE" dirty="0" smtClean="0"/>
              <a:t>mínimo para um número pequeno de épocas.</a:t>
            </a:r>
            <a:endParaRPr lang="nl-BE"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94" t="13692" r="22970" b="19399"/>
          <a:stretch/>
        </p:blipFill>
        <p:spPr>
          <a:xfrm>
            <a:off x="9846502" y="169946"/>
            <a:ext cx="2299777" cy="203441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771" r="9667" b="2678"/>
          <a:stretch/>
        </p:blipFill>
        <p:spPr>
          <a:xfrm>
            <a:off x="9846503" y="2338444"/>
            <a:ext cx="2177858" cy="2183104"/>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6985" r="6334" b="2682"/>
          <a:stretch/>
        </p:blipFill>
        <p:spPr>
          <a:xfrm>
            <a:off x="9846503" y="4655628"/>
            <a:ext cx="2267836" cy="2187131"/>
          </a:xfrm>
          <a:prstGeom prst="rect">
            <a:avLst/>
          </a:prstGeom>
        </p:spPr>
      </p:pic>
    </p:spTree>
    <p:extLst>
      <p:ext uri="{BB962C8B-B14F-4D97-AF65-F5344CB8AC3E}">
        <p14:creationId xmlns:p14="http://schemas.microsoft.com/office/powerpoint/2010/main" val="1757214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6"/>
            <a:ext cx="10515600" cy="812746"/>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1" y="1552353"/>
                <a:ext cx="8352294" cy="5305647"/>
              </a:xfrm>
            </p:spPr>
            <p:txBody>
              <a:bodyPr>
                <a:normAutofit fontScale="92500" lnSpcReduction="20000"/>
              </a:bodyPr>
              <a:lstStyle/>
              <a:p>
                <a:r>
                  <a:rPr lang="pt-BR" b="1" dirty="0" smtClean="0"/>
                  <a:t>Qual forma deve ter a função </a:t>
                </a:r>
                <a14:m>
                  <m:oMath xmlns:m="http://schemas.openxmlformats.org/officeDocument/2006/math">
                    <m:r>
                      <a:rPr lang="pt-BR" b="0"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e>
                    </m:d>
                  </m:oMath>
                </a14:m>
                <a:r>
                  <a:rPr lang="pt-BR" dirty="0" smtClean="0"/>
                  <a:t>? Os modelos mais simples são:</a:t>
                </a:r>
              </a:p>
              <a:p>
                <a:pPr lvl="1">
                  <a:buFont typeface="Wingdings" panose="05000000000000000000" pitchFamily="2" charset="2"/>
                  <a:buChar char="§"/>
                </a:pPr>
                <a:r>
                  <a:rPr lang="pt-BR" dirty="0" smtClean="0"/>
                  <a:t>Com apenas um atributo,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smtClean="0"/>
                  <a:t> é uma reta,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p>
              <a:p>
                <a:pPr lvl="1">
                  <a:buFont typeface="Wingdings" panose="05000000000000000000" pitchFamily="2" charset="2"/>
                  <a:buChar char="§"/>
                </a:pPr>
                <a:r>
                  <a:rPr lang="pt-BR" dirty="0" smtClean="0"/>
                  <a:t>Com dois 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 </a:t>
                </a: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 é uma </a:t>
                </a:r>
                <a:r>
                  <a:rPr lang="pt-BR" dirty="0" smtClean="0"/>
                  <a:t>superfície 2D (ou seja, um plano),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smtClean="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smtClean="0"/>
                  <a:t>.</a:t>
                </a:r>
              </a:p>
              <a:p>
                <a:pPr lvl="1">
                  <a:buFont typeface="Wingdings" panose="05000000000000000000" pitchFamily="2" charset="2"/>
                  <a:buChar char="§"/>
                </a:pPr>
                <a:r>
                  <a:rPr lang="pt-BR" dirty="0" smtClean="0"/>
                  <a:t>E assim por diante.</a:t>
                </a:r>
              </a:p>
              <a:p>
                <a:r>
                  <a:rPr lang="pt-BR" b="1" dirty="0" smtClean="0"/>
                  <a:t>Modelo geral</a:t>
                </a:r>
                <a:r>
                  <a:rPr lang="pt-BR" dirty="0" smtClean="0"/>
                  <a:t>: Equação de um Hiperplano</a:t>
                </a:r>
                <a:endParaRPr lang="pt-BR" dirty="0"/>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 </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smtClean="0"/>
                  <a:t>.</a:t>
                </a:r>
              </a:p>
              <a:p>
                <a:r>
                  <a:rPr lang="pt-BR" dirty="0" smtClean="0"/>
                  <a:t>Existem outros modelos, os quais veremos mais adiante.</a:t>
                </a:r>
              </a:p>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 para aproximar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latin typeface="Cambria Math" panose="02040503050406030204" pitchFamily="18" charset="0"/>
                  </a:rPr>
                  <a:t>.</a:t>
                </a:r>
              </a:p>
              <a:p>
                <a:r>
                  <a:rPr lang="pt-BR" b="1" dirty="0" smtClean="0"/>
                  <a:t>Espaço </a:t>
                </a:r>
                <a:r>
                  <a:rPr lang="pt-BR" b="1" dirty="0"/>
                  <a:t>de hipóteses</a:t>
                </a:r>
                <a:r>
                  <a:rPr lang="pt-BR" dirty="0"/>
                  <a:t>: </a:t>
                </a:r>
                <a:r>
                  <a:rPr lang="pt-BR" dirty="0" smtClean="0"/>
                  <a:t>é conjunto </a:t>
                </a:r>
                <a:r>
                  <a:rPr lang="pt-BR" dirty="0"/>
                  <a:t>de todas as possíveis </a:t>
                </a:r>
                <a:r>
                  <a:rPr lang="pt-BR" b="1" i="1" dirty="0"/>
                  <a:t>funções hipótese</a:t>
                </a:r>
                <a:r>
                  <a:rPr lang="pt-BR" dirty="0"/>
                  <a:t>. </a:t>
                </a:r>
              </a:p>
              <a:p>
                <a:pPr lvl="1">
                  <a:buFont typeface="Wingdings" panose="05000000000000000000" pitchFamily="2" charset="2"/>
                  <a:buChar char="§"/>
                </a:pPr>
                <a:r>
                  <a:rPr lang="pt-BR" dirty="0" smtClean="0"/>
                  <a:t>Superfície formada </a:t>
                </a:r>
                <a:r>
                  <a:rPr lang="pt-BR" dirty="0"/>
                  <a:t>por todos possíveis valores dos </a:t>
                </a:r>
                <a:r>
                  <a:rPr lang="pt-BR" b="1" i="1" dirty="0"/>
                  <a:t>parâmetros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smtClean="0"/>
                  <a:t> quando substituídos em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p>
            </p:txBody>
          </p:sp>
        </mc:Choice>
        <mc:Fallback xmlns="">
          <p:sp>
            <p:nvSpPr>
              <p:cNvPr id="3" name="Content Placeholder 2">
                <a:extLst>
                  <a:ext uri="{FF2B5EF4-FFF2-40B4-BE49-F238E27FC236}">
                    <a16:creationId xmlns="" xmlns:a16="http://schemas.microsoft.com/office/drawing/2014/main"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1" y="1552353"/>
                <a:ext cx="8352294" cy="5305647"/>
              </a:xfrm>
              <a:blipFill rotWithShape="0">
                <a:blip r:embed="rId3"/>
                <a:stretch>
                  <a:fillRect l="-1168" t="-2989" r="-657" b="-230"/>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9190495" y="4074793"/>
            <a:ext cx="2876486" cy="255958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9190495" y="1195085"/>
            <a:ext cx="2876486" cy="2133321"/>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9190495" y="3702887"/>
                <a:ext cx="2876486" cy="369332"/>
              </a:xfrm>
              <a:prstGeom prst="rect">
                <a:avLst/>
              </a:prstGeom>
            </p:spPr>
            <p:txBody>
              <a:bodyPr wrap="square">
                <a:spAutoFit/>
              </a:bodyPr>
              <a:lstStyle/>
              <a:p>
                <a:pPr algn="ct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2</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oMath>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9190495" y="3702887"/>
                <a:ext cx="2876486" cy="369332"/>
              </a:xfrm>
              <a:prstGeom prst="rect">
                <a:avLst/>
              </a:prstGeom>
              <a:blipFill rotWithShape="0">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190495" y="834999"/>
                <a:ext cx="2876485" cy="369332"/>
              </a:xfrm>
              <a:prstGeom prst="rect">
                <a:avLst/>
              </a:prstGeom>
            </p:spPr>
            <p:txBody>
              <a:bodyPr wrap="square">
                <a:spAutoFit/>
              </a:bodyPr>
              <a:lstStyle/>
              <a:p>
                <a:pPr algn="ct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endParaRPr lang="pt-BR" dirty="0"/>
              </a:p>
            </p:txBody>
          </p:sp>
        </mc:Choice>
        <mc:Fallback xmlns="">
          <p:sp>
            <p:nvSpPr>
              <p:cNvPr id="12" name="Rectangle 11"/>
              <p:cNvSpPr>
                <a:spLocks noRot="1" noChangeAspect="1" noMove="1" noResize="1" noEditPoints="1" noAdjustHandles="1" noChangeArrowheads="1" noChangeShapeType="1" noTextEdit="1"/>
              </p:cNvSpPr>
              <p:nvPr/>
            </p:nvSpPr>
            <p:spPr>
              <a:xfrm>
                <a:off x="9190495" y="834999"/>
                <a:ext cx="2876485" cy="369332"/>
              </a:xfrm>
              <a:prstGeom prst="rect">
                <a:avLst/>
              </a:prstGeom>
              <a:blipFill rotWithShape="0">
                <a:blip r:embed="rId7"/>
                <a:stretch>
                  <a:fillRect t="-9836" b="-24590"/>
                </a:stretch>
              </a:blipFill>
            </p:spPr>
            <p:txBody>
              <a:bodyPr/>
              <a:lstStyle/>
              <a:p>
                <a:r>
                  <a:rPr lang="pt-BR">
                    <a:noFill/>
                  </a:rPr>
                  <a:t> </a:t>
                </a:r>
              </a:p>
            </p:txBody>
          </p:sp>
        </mc:Fallback>
      </mc:AlternateContent>
    </p:spTree>
    <p:extLst>
      <p:ext uri="{BB962C8B-B14F-4D97-AF65-F5344CB8AC3E}">
        <p14:creationId xmlns:p14="http://schemas.microsoft.com/office/powerpoint/2010/main" val="6642108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a:bodyPr>
              <a:lstStyle/>
              <a:p>
                <a:r>
                  <a:rPr lang="pt-BR" dirty="0"/>
                  <a:t>Uma </a:t>
                </a:r>
                <a:r>
                  <a:rPr lang="pt-BR" dirty="0" smtClean="0"/>
                  <a:t>maneira </a:t>
                </a:r>
                <a:r>
                  <a:rPr lang="pt-BR" dirty="0"/>
                  <a:t>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a:t>
                </a:r>
                <a:r>
                  <a:rPr lang="pt-BR" dirty="0" smtClean="0"/>
                  <a:t>do </a:t>
                </a:r>
                <a:r>
                  <a:rPr lang="pt-BR" b="1" i="1" dirty="0" smtClean="0"/>
                  <a:t>erro quadrático médio </a:t>
                </a:r>
                <a:r>
                  <a:rPr lang="pt-BR" dirty="0" smtClean="0"/>
                  <a:t>em </a:t>
                </a:r>
                <a:r>
                  <a:rPr lang="pt-BR" dirty="0"/>
                  <a:t>função do número de </a:t>
                </a:r>
                <a:r>
                  <a:rPr lang="pt-BR" dirty="0" smtClean="0"/>
                  <a:t>iterações ou épocas</a:t>
                </a:r>
                <a:r>
                  <a:rPr lang="pt-BR" dirty="0"/>
                  <a:t>. </a:t>
                </a:r>
              </a:p>
              <a:p>
                <a:pPr lvl="1">
                  <a:buFont typeface="Wingdings" panose="05000000000000000000" pitchFamily="2" charset="2"/>
                  <a:buChar char="§"/>
                </a:pPr>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a:t>
                </a:r>
                <a:r>
                  <a:rPr lang="pt-BR" dirty="0" smtClean="0"/>
                  <a:t>ideal: </a:t>
                </a:r>
                <a:r>
                  <a:rPr lang="pt-BR" dirty="0"/>
                  <a:t>converge rapidamente </a:t>
                </a:r>
              </a:p>
              <a:p>
                <a:pPr lvl="2">
                  <a:buFont typeface="Courier New" panose="02070309020205020404" pitchFamily="49" charset="0"/>
                  <a:buChar char="o"/>
                </a:pPr>
                <a:r>
                  <a:rPr lang="pt-BR" dirty="0"/>
                  <a:t>Erro diminui rapidamente nas primeiras épocas e depois diminui quase que a uma taxa constante.</a:t>
                </a:r>
              </a:p>
              <a:p>
                <a:pPr lvl="2">
                  <a:buFont typeface="Courier New" panose="02070309020205020404" pitchFamily="49" charset="0"/>
                  <a:buChar char="o"/>
                </a:pPr>
                <a:r>
                  <a:rPr lang="pt-BR" dirty="0"/>
                  <a:t>Convergência pode ser declarada quando o erro entre duas </a:t>
                </a:r>
                <a:r>
                  <a:rPr lang="pt-BR" dirty="0" smtClean="0"/>
                  <a:t>iterações subsequentes </a:t>
                </a:r>
                <a:r>
                  <a:rPr lang="pt-BR" dirty="0"/>
                  <a:t>for menor do que um limiar pré-definido (e.g., 1e-3).</a:t>
                </a:r>
              </a:p>
              <a:p>
                <a:pPr lvl="1">
                  <a:buFont typeface="Wingdings" panose="05000000000000000000" pitchFamily="2" charset="2"/>
                  <a:buChar char="§"/>
                </a:pPr>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pPr lvl="1">
                  <a:buFont typeface="Wingdings" panose="05000000000000000000" pitchFamily="2" charset="2"/>
                  <a:buChar char="§"/>
                </a:pPr>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872" t="-2595" b="-3633"/>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304800" y="4857883"/>
            <a:ext cx="2811351" cy="17276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257841" y="4866730"/>
            <a:ext cx="2811309" cy="172768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188627" y="4855271"/>
            <a:ext cx="2854230" cy="172768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162531" y="4801212"/>
            <a:ext cx="2858937" cy="1793198"/>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
        <p:nvSpPr>
          <p:cNvPr id="12" name="TextBox 11"/>
          <p:cNvSpPr txBox="1"/>
          <p:nvPr/>
        </p:nvSpPr>
        <p:spPr>
          <a:xfrm>
            <a:off x="1480456" y="5170232"/>
            <a:ext cx="1248229" cy="461665"/>
          </a:xfrm>
          <a:prstGeom prst="rect">
            <a:avLst/>
          </a:prstGeom>
          <a:noFill/>
        </p:spPr>
        <p:txBody>
          <a:bodyPr wrap="square" rtlCol="0">
            <a:spAutoFit/>
          </a:bodyPr>
          <a:lstStyle/>
          <a:p>
            <a:pPr algn="ctr"/>
            <a:r>
              <a:rPr lang="pt-BR" sz="1200" b="1" dirty="0" smtClean="0"/>
              <a:t>Comportamento esperado</a:t>
            </a:r>
            <a:endParaRPr lang="pt-BR" sz="1200" b="1" dirty="0"/>
          </a:p>
        </p:txBody>
      </p:sp>
      <p:cxnSp>
        <p:nvCxnSpPr>
          <p:cNvPr id="14" name="Straight Arrow Connector 13"/>
          <p:cNvCxnSpPr>
            <a:stCxn id="12" idx="1"/>
          </p:cNvCxnSpPr>
          <p:nvPr/>
        </p:nvCxnSpPr>
        <p:spPr>
          <a:xfrm flipH="1">
            <a:off x="1016000" y="5401065"/>
            <a:ext cx="464456" cy="433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67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851977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
            <a:ext cx="10804071" cy="1276118"/>
          </a:xfrm>
        </p:spPr>
        <p:txBody>
          <a:bodyPr/>
          <a:lstStyle/>
          <a:p>
            <a:r>
              <a:rPr lang="pt-BR" dirty="0"/>
              <a:t>Desafios Encontrados pelo Gradiente Descente</a:t>
            </a:r>
            <a:endParaRPr lang="nl-BE" dirty="0"/>
          </a:p>
        </p:txBody>
      </p:sp>
      <p:sp>
        <p:nvSpPr>
          <p:cNvPr id="3" name="Content Placeholder 2"/>
          <p:cNvSpPr>
            <a:spLocks noGrp="1"/>
          </p:cNvSpPr>
          <p:nvPr>
            <p:ph idx="1"/>
          </p:nvPr>
        </p:nvSpPr>
        <p:spPr>
          <a:xfrm>
            <a:off x="838198" y="1341120"/>
            <a:ext cx="7936140" cy="5516880"/>
          </a:xfrm>
        </p:spPr>
        <p:txBody>
          <a:bodyPr>
            <a:normAutofit fontScale="85000" lnSpcReduction="20000"/>
          </a:bodyPr>
          <a:lstStyle/>
          <a:p>
            <a:r>
              <a:rPr lang="pt-BR" dirty="0" smtClean="0"/>
              <a:t>Como vimos, as superfícies </a:t>
            </a:r>
            <a:r>
              <a:rPr lang="pt-BR" dirty="0"/>
              <a:t>de </a:t>
            </a:r>
            <a:r>
              <a:rPr lang="pt-BR" b="1" i="1" dirty="0"/>
              <a:t>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smtClean="0"/>
              <a:t>convexas</a:t>
            </a:r>
            <a:r>
              <a:rPr lang="pt-BR" dirty="0"/>
              <a:t>,</a:t>
            </a:r>
            <a:r>
              <a:rPr lang="pt-BR" b="1" i="1" dirty="0"/>
              <a:t> </a:t>
            </a:r>
            <a:r>
              <a:rPr lang="pt-BR" dirty="0"/>
              <a:t>se assemelhando a um vale ou a uma tigela.</a:t>
            </a:r>
          </a:p>
          <a:p>
            <a:pPr lvl="1">
              <a:buFont typeface="Wingdings" panose="05000000000000000000" pitchFamily="2" charset="2"/>
              <a:buChar char="§"/>
            </a:pPr>
            <a:r>
              <a:rPr lang="pt-BR" b="1" dirty="0"/>
              <a:t>Implicações</a:t>
            </a:r>
            <a:r>
              <a:rPr lang="pt-BR" dirty="0"/>
              <a:t>: </a:t>
            </a:r>
            <a:r>
              <a:rPr lang="pt-BR" dirty="0" smtClean="0"/>
              <a:t>não </a:t>
            </a:r>
            <a:r>
              <a:rPr lang="pt-BR" dirty="0"/>
              <a:t>existem mínimos locais, apenas um mínimo global. É também uma função contínua com uma inclinação que nunca muda abruptamente.</a:t>
            </a:r>
          </a:p>
          <a:p>
            <a:pPr lvl="1">
              <a:buFont typeface="Wingdings" panose="05000000000000000000" pitchFamily="2" charset="2"/>
              <a:buChar char="§"/>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a:t>
            </a:r>
            <a:r>
              <a:rPr lang="pt-BR" b="1" i="1" dirty="0"/>
              <a:t>superfícies de erro </a:t>
            </a:r>
            <a:r>
              <a:rPr lang="pt-BR" dirty="0"/>
              <a:t>se parecem com vales ou tigelas, ou seja, são convexas. Algumas podem ter vários mínimos locais, platôs</a:t>
            </a:r>
            <a:r>
              <a:rPr lang="pt-BR" dirty="0" smtClean="0"/>
              <a:t>, pontos de sela, </a:t>
            </a:r>
            <a:r>
              <a:rPr lang="pt-BR" dirty="0"/>
              <a:t>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a:t>
            </a:r>
            <a:r>
              <a:rPr lang="pt-BR" b="1" i="1" dirty="0" smtClean="0"/>
              <a:t>funções de erro não-convexas </a:t>
            </a:r>
            <a:r>
              <a:rPr lang="pt-BR" dirty="0" smtClean="0"/>
              <a:t>e, consequentemente, bem irregulares.</a:t>
            </a:r>
            <a:endParaRPr lang="pt-BR" dirty="0"/>
          </a:p>
          <a:p>
            <a:r>
              <a:rPr lang="pt-BR" dirty="0"/>
              <a:t>Além disso, como </a:t>
            </a:r>
            <a:r>
              <a:rPr lang="pt-BR" dirty="0" smtClean="0"/>
              <a:t>vimos antes</a:t>
            </a:r>
            <a:r>
              <a:rPr lang="pt-BR" dirty="0"/>
              <a:t>,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774338" y="1772348"/>
            <a:ext cx="3417662" cy="1914749"/>
          </a:xfrm>
          <a:prstGeom prst="rect">
            <a:avLst/>
          </a:prstGeom>
        </p:spPr>
      </p:pic>
      <p:pic>
        <p:nvPicPr>
          <p:cNvPr id="1026" name="Picture 2" descr="Saddle point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151" t="8289" r="4734"/>
          <a:stretch/>
        </p:blipFill>
        <p:spPr bwMode="auto">
          <a:xfrm>
            <a:off x="8667061" y="4084832"/>
            <a:ext cx="3078534" cy="265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302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9386" cy="854075"/>
          </a:xfrm>
        </p:spPr>
        <p:txBody>
          <a:bodyPr/>
          <a:lstStyle/>
          <a:p>
            <a:r>
              <a:rPr lang="pt-BR" dirty="0"/>
              <a:t>Desafios </a:t>
            </a:r>
            <a:r>
              <a:rPr lang="pt-BR" dirty="0" smtClean="0"/>
              <a:t>Encontrados pelo </a:t>
            </a:r>
            <a:r>
              <a:rPr lang="pt-BR" dirty="0"/>
              <a:t>Gradiente Descente</a:t>
            </a:r>
            <a:endParaRPr lang="nl-BE" dirty="0"/>
          </a:p>
        </p:txBody>
      </p:sp>
      <p:sp>
        <p:nvSpPr>
          <p:cNvPr id="3" name="Content Placeholder 2"/>
          <p:cNvSpPr>
            <a:spLocks noGrp="1"/>
          </p:cNvSpPr>
          <p:nvPr>
            <p:ph idx="1"/>
          </p:nvPr>
        </p:nvSpPr>
        <p:spPr>
          <a:xfrm>
            <a:off x="838200" y="1571625"/>
            <a:ext cx="7828862" cy="5286375"/>
          </a:xfrm>
        </p:spPr>
        <p:txBody>
          <a:bodyPr>
            <a:normAutofit fontScale="92500" lnSpcReduction="10000"/>
          </a:bodyPr>
          <a:lstStyle/>
          <a:p>
            <a:r>
              <a:rPr lang="pt-BR" dirty="0"/>
              <a:t>A figura </a:t>
            </a:r>
            <a:r>
              <a:rPr lang="pt-BR" dirty="0" smtClean="0"/>
              <a:t>ao lado mostra </a:t>
            </a:r>
            <a:r>
              <a:rPr lang="pt-BR" dirty="0"/>
              <a:t>dois dos principais desafios encontrados pelo </a:t>
            </a:r>
            <a:r>
              <a:rPr lang="pt-BR" b="1" i="1" dirty="0" smtClean="0"/>
              <a:t>algoritmo </a:t>
            </a:r>
            <a:r>
              <a:rPr lang="pt-BR" b="1" i="1" dirty="0"/>
              <a:t>do </a:t>
            </a:r>
            <a:r>
              <a:rPr lang="pt-BR" b="1" i="1" dirty="0" smtClean="0"/>
              <a:t>gradiente descente</a:t>
            </a:r>
            <a:r>
              <a:rPr lang="pt-BR" dirty="0" smtClean="0"/>
              <a:t>. </a:t>
            </a:r>
          </a:p>
          <a:p>
            <a:r>
              <a:rPr lang="pt-BR" dirty="0" smtClean="0"/>
              <a:t>Se </a:t>
            </a:r>
            <a:r>
              <a:rPr lang="pt-BR" dirty="0"/>
              <a:t>a inicialização aleatória dos pesos iniciar o algoritmo à</a:t>
            </a:r>
            <a:r>
              <a:rPr lang="pt-BR" dirty="0" smtClean="0"/>
              <a:t> </a:t>
            </a:r>
            <a:endParaRPr lang="pt-BR" dirty="0"/>
          </a:p>
          <a:p>
            <a:pPr lvl="1"/>
            <a:r>
              <a:rPr lang="pt-BR" dirty="0" smtClean="0"/>
              <a:t>esquerda</a:t>
            </a:r>
            <a:r>
              <a:rPr lang="pt-BR" dirty="0"/>
              <a:t>, ele convergirá para um mínimo local, que não é tão bom quanto o mínimo global. </a:t>
            </a:r>
          </a:p>
          <a:p>
            <a:pPr lvl="1"/>
            <a:r>
              <a:rPr lang="pt-BR" dirty="0" smtClean="0"/>
              <a:t>direita</a:t>
            </a:r>
            <a:r>
              <a:rPr lang="pt-BR" dirty="0"/>
              <a:t>, levará muito tempo para atravessar o platô </a:t>
            </a:r>
            <a:r>
              <a:rPr lang="pt-BR" dirty="0" smtClean="0"/>
              <a:t>(gradiente </a:t>
            </a:r>
            <a:r>
              <a:rPr lang="pt-BR" dirty="0"/>
              <a:t>próximo de zero pois a inclinação é próxima de 0 graus) e, se ele parar muito cedo, nunca alcançará o mínimo global</a:t>
            </a:r>
            <a:r>
              <a:rPr lang="pt-BR" dirty="0" smtClean="0"/>
              <a:t>.</a:t>
            </a:r>
          </a:p>
          <a:p>
            <a:r>
              <a:rPr lang="pt-BR" dirty="0" smtClean="0"/>
              <a:t>Dado </a:t>
            </a:r>
            <a:r>
              <a:rPr lang="pt-BR" dirty="0"/>
              <a:t>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667062" y="2882232"/>
            <a:ext cx="3524938" cy="1974851"/>
          </a:xfrm>
          <a:prstGeom prst="rect">
            <a:avLst/>
          </a:prstGeom>
        </p:spPr>
      </p:pic>
    </p:spTree>
    <p:extLst>
      <p:ext uri="{BB962C8B-B14F-4D97-AF65-F5344CB8AC3E}">
        <p14:creationId xmlns:p14="http://schemas.microsoft.com/office/powerpoint/2010/main" val="3300716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09"/>
            <a:ext cx="10934700" cy="1212222"/>
          </a:xfrm>
        </p:spPr>
        <p:txBody>
          <a:bodyPr/>
          <a:lstStyle/>
          <a:p>
            <a:r>
              <a:rPr lang="pt-BR" dirty="0"/>
              <a:t>Como configurar o passo de aprendizagem</a:t>
            </a:r>
            <a:r>
              <a:rPr lang="pt-BR" dirty="0" smtClean="0"/>
              <a:t>?</a:t>
            </a:r>
            <a:endParaRPr lang="pt-BR" dirty="0"/>
          </a:p>
        </p:txBody>
      </p:sp>
      <p:sp>
        <p:nvSpPr>
          <p:cNvPr id="3" name="Content Placeholder 2"/>
          <p:cNvSpPr>
            <a:spLocks noGrp="1"/>
          </p:cNvSpPr>
          <p:nvPr>
            <p:ph idx="1"/>
          </p:nvPr>
        </p:nvSpPr>
        <p:spPr>
          <a:xfrm>
            <a:off x="838200" y="1336431"/>
            <a:ext cx="11133406" cy="5521569"/>
          </a:xfrm>
        </p:spPr>
        <p:txBody>
          <a:bodyPr>
            <a:normAutofit fontScale="85000" lnSpcReduction="10000"/>
          </a:bodyPr>
          <a:lstStyle/>
          <a:p>
            <a:pPr marL="0" indent="0">
              <a:buNone/>
            </a:pPr>
            <a:r>
              <a:rPr lang="pt-BR" dirty="0" smtClean="0"/>
              <a:t>As abordagens abaixo são as mais usadas para se configurar o passo de aprendizagem.</a:t>
            </a:r>
          </a:p>
          <a:p>
            <a:r>
              <a:rPr lang="pt-BR" b="1" dirty="0" smtClean="0"/>
              <a:t>Ajuste manual</a:t>
            </a:r>
            <a:r>
              <a:rPr lang="pt-BR" dirty="0" smtClean="0"/>
              <a:t>: </a:t>
            </a:r>
            <a:r>
              <a:rPr lang="pt-BR" dirty="0"/>
              <a:t>envolve </a:t>
            </a:r>
            <a:r>
              <a:rPr lang="pt-BR" dirty="0" smtClean="0"/>
              <a:t>a escolha de valores através de tentativa e erro.</a:t>
            </a:r>
          </a:p>
          <a:p>
            <a:r>
              <a:rPr lang="pt-BR" b="1" dirty="0" smtClean="0"/>
              <a:t>Redução </a:t>
            </a:r>
            <a:r>
              <a:rPr lang="pt-BR" b="1" dirty="0"/>
              <a:t>programada</a:t>
            </a:r>
            <a:r>
              <a:rPr lang="pt-BR" dirty="0"/>
              <a:t>: </a:t>
            </a:r>
            <a:r>
              <a:rPr lang="pt-BR" b="1" i="1" dirty="0" smtClean="0"/>
              <a:t>diminuição gradual </a:t>
            </a:r>
            <a:r>
              <a:rPr lang="pt-BR" dirty="0" smtClean="0"/>
              <a:t>do </a:t>
            </a:r>
            <a:r>
              <a:rPr lang="pt-BR" dirty="0"/>
              <a:t>passo de aprendizagem ao longo do processo de </a:t>
            </a:r>
            <a:r>
              <a:rPr lang="pt-BR" dirty="0" smtClean="0"/>
              <a:t>treinamento de um valor inicial grande até um valor final pequeno.</a:t>
            </a:r>
          </a:p>
          <a:p>
            <a:r>
              <a:rPr lang="pt-BR" b="1" dirty="0" smtClean="0"/>
              <a:t>Momentum</a:t>
            </a:r>
            <a:r>
              <a:rPr lang="pt-BR" dirty="0"/>
              <a:t>: adiciona </a:t>
            </a:r>
            <a:r>
              <a:rPr lang="pt-BR" dirty="0" smtClean="0"/>
              <a:t>a </a:t>
            </a:r>
            <a:r>
              <a:rPr lang="pt-BR" b="1" i="1" dirty="0" smtClean="0"/>
              <a:t>média </a:t>
            </a:r>
            <a:r>
              <a:rPr lang="pt-BR" b="1" i="1" dirty="0"/>
              <a:t>do histórico de </a:t>
            </a:r>
            <a:r>
              <a:rPr lang="pt-BR" b="1" i="1" dirty="0" smtClean="0"/>
              <a:t>atualizações</a:t>
            </a:r>
            <a:r>
              <a:rPr lang="pt-BR" dirty="0" smtClean="0"/>
              <a:t> (i.e., o termo momentum) </a:t>
            </a:r>
            <a:r>
              <a:rPr lang="pt-BR" dirty="0"/>
              <a:t>à atualização corrente dos pesos</a:t>
            </a:r>
            <a:r>
              <a:rPr lang="pt-BR" dirty="0" smtClean="0"/>
              <a:t>. O termo momentum</a:t>
            </a:r>
            <a:r>
              <a:rPr lang="pt-BR" dirty="0"/>
              <a:t> </a:t>
            </a:r>
            <a:r>
              <a:rPr lang="pt-BR" dirty="0" smtClean="0"/>
              <a:t>tem </a:t>
            </a:r>
            <a:r>
              <a:rPr lang="pt-BR" dirty="0"/>
              <a:t>o efeito de suavizar o processo de </a:t>
            </a:r>
            <a:r>
              <a:rPr lang="pt-BR" dirty="0" smtClean="0"/>
              <a:t>aprendizado, </a:t>
            </a:r>
            <a:r>
              <a:rPr lang="pt-BR" dirty="0"/>
              <a:t>tornando as atualizações </a:t>
            </a:r>
            <a:r>
              <a:rPr lang="pt-BR" dirty="0" smtClean="0"/>
              <a:t>menos ruidosas.</a:t>
            </a:r>
            <a:endParaRPr lang="pt-BR" dirty="0"/>
          </a:p>
          <a:p>
            <a:r>
              <a:rPr lang="pt-BR" b="1" dirty="0"/>
              <a:t>Variação adaptativa</a:t>
            </a:r>
            <a:r>
              <a:rPr lang="pt-BR" dirty="0"/>
              <a:t>: o algoritmo de aprendizado </a:t>
            </a:r>
            <a:r>
              <a:rPr lang="pt-BR" b="1" i="1" dirty="0"/>
              <a:t>monitora</a:t>
            </a:r>
            <a:r>
              <a:rPr lang="pt-BR" dirty="0"/>
              <a:t> o desempenho do modelo no conjunto de treinamento e, consequentemente, o passo de aprendizagem pode ser ajustado em resposta ao desempenho</a:t>
            </a:r>
            <a:r>
              <a:rPr lang="pt-BR" dirty="0" smtClean="0"/>
              <a:t>. Pode ajustar os  pesos de cada elemento do vetor gradiente de forma independente. </a:t>
            </a:r>
            <a:r>
              <a:rPr lang="pt-BR" dirty="0"/>
              <a:t>A implementação mais simples é tornar o passo de aprendizado menor quando o desempenho do algoritmo se estabilizar (convergência) ou aumentá-lo caso o desempenho não melhore por um número </a:t>
            </a:r>
            <a:r>
              <a:rPr lang="pt-BR" dirty="0" smtClean="0"/>
              <a:t>pré-definido de </a:t>
            </a:r>
            <a:r>
              <a:rPr lang="pt-BR" dirty="0"/>
              <a:t>épocas</a:t>
            </a:r>
            <a:r>
              <a:rPr lang="pt-BR" dirty="0" smtClean="0"/>
              <a:t>.</a:t>
            </a:r>
          </a:p>
          <a:p>
            <a:r>
              <a:rPr lang="pt-BR" dirty="0" smtClean="0"/>
              <a:t>As duas últimas são também chamadas de algoritmos para </a:t>
            </a:r>
            <a:r>
              <a:rPr lang="pt-BR" dirty="0"/>
              <a:t>otimização do gradiente </a:t>
            </a:r>
            <a:r>
              <a:rPr lang="pt-BR" dirty="0" smtClean="0"/>
              <a:t>descendente.</a:t>
            </a:r>
            <a:endParaRPr lang="pt-BR" dirty="0"/>
          </a:p>
        </p:txBody>
      </p:sp>
    </p:spTree>
    <p:extLst>
      <p:ext uri="{BB962C8B-B14F-4D97-AF65-F5344CB8AC3E}">
        <p14:creationId xmlns:p14="http://schemas.microsoft.com/office/powerpoint/2010/main" val="24650263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Ajuste </a:t>
            </a:r>
            <a:r>
              <a:rPr lang="pt-BR" dirty="0" smtClean="0"/>
              <a:t>Manual do Passo </a:t>
            </a:r>
            <a:r>
              <a:rPr lang="pt-BR" dirty="0"/>
              <a:t>de </a:t>
            </a:r>
            <a:r>
              <a:rPr lang="pt-BR" dirty="0" smtClean="0"/>
              <a:t>Aprendizagem</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28775"/>
                <a:ext cx="11144534" cy="5229224"/>
              </a:xfrm>
            </p:spPr>
            <p:txBody>
              <a:bodyPr>
                <a:normAutofit fontScale="85000" lnSpcReduction="20000"/>
              </a:bodyPr>
              <a:lstStyle/>
              <a:p>
                <a:pPr algn="just"/>
                <a:r>
                  <a:rPr lang="pt-BR" dirty="0" smtClean="0"/>
                  <a:t>Em </a:t>
                </a:r>
                <a:r>
                  <a:rPr lang="pt-BR" dirty="0"/>
                  <a:t>geral, não é possível </a:t>
                </a:r>
                <a:r>
                  <a:rPr lang="pt-BR" dirty="0" smtClean="0"/>
                  <a:t>se calcular </a:t>
                </a:r>
                <a:r>
                  <a:rPr lang="pt-BR" dirty="0"/>
                  <a:t>a priori </a:t>
                </a:r>
                <a:r>
                  <a:rPr lang="pt-BR" dirty="0" smtClean="0"/>
                  <a:t>o </a:t>
                </a:r>
                <a:r>
                  <a:rPr lang="pt-BR" dirty="0"/>
                  <a:t>melhor </a:t>
                </a:r>
                <a:r>
                  <a:rPr lang="pt-BR" dirty="0" smtClean="0"/>
                  <a:t>passo de aprendizagem.</a:t>
                </a:r>
                <a:endParaRPr lang="pt-BR" dirty="0"/>
              </a:p>
              <a:p>
                <a:pPr algn="just"/>
                <a:r>
                  <a:rPr lang="pt-BR" dirty="0" smtClean="0"/>
                  <a:t>Portanto, uma primeira abordagem para </a:t>
                </a:r>
                <a:r>
                  <a:rPr lang="pt-BR" dirty="0"/>
                  <a:t>se ajustar o passo é através do</a:t>
                </a:r>
                <a:r>
                  <a:rPr lang="pt-BR" b="1" dirty="0"/>
                  <a:t> ajuste manual</a:t>
                </a:r>
                <a:r>
                  <a:rPr lang="pt-BR" dirty="0"/>
                  <a:t>, onde </a:t>
                </a:r>
                <a:r>
                  <a:rPr lang="pt-BR" dirty="0" smtClean="0"/>
                  <a:t>sua configuração é feita </a:t>
                </a:r>
                <a:r>
                  <a:rPr lang="pt-BR" dirty="0"/>
                  <a:t>através de </a:t>
                </a:r>
                <a:r>
                  <a:rPr lang="pt-BR" b="1" i="1" dirty="0"/>
                  <a:t>tentativa e erro </a:t>
                </a:r>
                <a:r>
                  <a:rPr lang="pt-BR" dirty="0" smtClean="0"/>
                  <a:t>(como fizemos antes)</a:t>
                </a:r>
                <a:r>
                  <a:rPr lang="pt-BR" b="1" i="1" dirty="0" smtClean="0"/>
                  <a:t> </a:t>
                </a:r>
                <a:r>
                  <a:rPr lang="pt-BR" dirty="0" smtClean="0"/>
                  <a:t>até </a:t>
                </a:r>
                <a:r>
                  <a:rPr lang="pt-BR" dirty="0"/>
                  <a:t>que um passo </a:t>
                </a:r>
                <a:r>
                  <a:rPr lang="pt-BR" dirty="0" smtClean="0"/>
                  <a:t>bom o suficiente seja encontrado.</a:t>
                </a:r>
              </a:p>
              <a:p>
                <a:pPr lvl="1" algn="just">
                  <a:buFont typeface="Wingdings" panose="05000000000000000000" pitchFamily="2" charset="2"/>
                  <a:buChar char="§"/>
                </a:pPr>
                <a:r>
                  <a:rPr lang="pt-BR" sz="2200" dirty="0" smtClean="0"/>
                  <a:t>A </a:t>
                </a:r>
                <a:r>
                  <a:rPr lang="pt-BR" sz="2200" dirty="0"/>
                  <a:t>desvantagem é que isso pode levar muito tempo, imagine um conjunto de treinamento com milhões de exemplos e dezenas ou até mesmo centenas de pesos a serem ajustados e você ter que esperar até que o treinamento </a:t>
                </a:r>
                <a:r>
                  <a:rPr lang="pt-BR" sz="2200" dirty="0" smtClean="0"/>
                  <a:t>termine para saber se um determinado passo é bom o suficiente.</a:t>
                </a:r>
              </a:p>
              <a:p>
                <a:r>
                  <a:rPr lang="pt-BR" dirty="0"/>
                  <a:t>Uma </a:t>
                </a:r>
                <a:r>
                  <a:rPr lang="pt-BR" dirty="0" smtClean="0"/>
                  <a:t>forma alternativa consiste em </a:t>
                </a:r>
                <a:r>
                  <a:rPr lang="pt-BR" dirty="0"/>
                  <a:t>realizar uma análise de sensibilidade </a:t>
                </a:r>
                <a:r>
                  <a:rPr lang="pt-BR" dirty="0" smtClean="0"/>
                  <a:t>do passo de </a:t>
                </a:r>
                <a:r>
                  <a:rPr lang="pt-BR" dirty="0"/>
                  <a:t>aprendizagem para o modelo escolhido, também chamada de </a:t>
                </a:r>
                <a:r>
                  <a:rPr lang="pt-BR" b="1" i="1" dirty="0" smtClean="0"/>
                  <a:t>busca em grade </a:t>
                </a:r>
                <a:r>
                  <a:rPr lang="pt-BR" dirty="0" smtClean="0"/>
                  <a:t>(do Inglês, </a:t>
                </a:r>
                <a:r>
                  <a:rPr lang="pt-BR" b="1" i="1" dirty="0" smtClean="0"/>
                  <a:t>grid search</a:t>
                </a:r>
                <a:r>
                  <a:rPr lang="pt-BR" dirty="0" smtClean="0"/>
                  <a:t>).</a:t>
                </a:r>
              </a:p>
              <a:p>
                <a:pPr lvl="1">
                  <a:buFont typeface="Wingdings" panose="05000000000000000000" pitchFamily="2" charset="2"/>
                  <a:buChar char="§"/>
                </a:pPr>
                <a:r>
                  <a:rPr lang="pt-BR" b="1" dirty="0"/>
                  <a:t>Grid search </a:t>
                </a:r>
                <a:r>
                  <a:rPr lang="pt-BR" dirty="0"/>
                  <a:t>é um método de pesquisa exaustiva que faz a busca em um subconjunto do espaço de hiperparâmetros, especificado manualmente, de um algoritmo de aprendizagem</a:t>
                </a:r>
                <a:r>
                  <a:rPr lang="pt-BR" dirty="0" smtClean="0"/>
                  <a:t>.</a:t>
                </a:r>
              </a:p>
              <a:p>
                <a:r>
                  <a:rPr lang="pt-BR" b="1" dirty="0"/>
                  <a:t>Grid </a:t>
                </a:r>
                <a:r>
                  <a:rPr lang="pt-BR" b="1" dirty="0" smtClean="0"/>
                  <a:t>search</a:t>
                </a:r>
                <a:r>
                  <a:rPr lang="pt-BR" dirty="0" smtClean="0"/>
                  <a:t> nos ajuda </a:t>
                </a:r>
                <a:r>
                  <a:rPr lang="pt-BR" dirty="0"/>
                  <a:t>a </a:t>
                </a:r>
                <a:r>
                  <a:rPr lang="pt-BR" dirty="0" smtClean="0"/>
                  <a:t>encontrar uma </a:t>
                </a:r>
                <a:r>
                  <a:rPr lang="pt-BR" dirty="0"/>
                  <a:t>ordem de magnitude onde podem residir </a:t>
                </a:r>
                <a:r>
                  <a:rPr lang="pt-BR" dirty="0" smtClean="0"/>
                  <a:t>bons passos de aprendizagem.</a:t>
                </a:r>
                <a:endParaRPr lang="pt-BR" dirty="0"/>
              </a:p>
              <a:p>
                <a:r>
                  <a:rPr lang="pt-BR" dirty="0" smtClean="0"/>
                  <a:t>Típicamente, uma </a:t>
                </a:r>
                <a:r>
                  <a:rPr lang="pt-BR" b="1" i="1" dirty="0"/>
                  <a:t>busca em grade </a:t>
                </a:r>
                <a:r>
                  <a:rPr lang="pt-BR" dirty="0" smtClean="0"/>
                  <a:t>envolve </a:t>
                </a:r>
                <a:r>
                  <a:rPr lang="pt-BR" dirty="0"/>
                  <a:t>a escolha de valores em uma escala </a:t>
                </a:r>
                <a:r>
                  <a:rPr lang="pt-BR" b="1" i="1" dirty="0"/>
                  <a:t>logarítmica</a:t>
                </a:r>
                <a:r>
                  <a:rPr lang="pt-BR" dirty="0"/>
                  <a:t>, por exemplo,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b="0" i="1" smtClean="0">
                                <a:latin typeface="Cambria Math" panose="02040503050406030204" pitchFamily="18" charset="0"/>
                              </a:rPr>
                              <m:t>10</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m:t>
                            </m:r>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m:t>
                            </m:r>
                            <m:r>
                              <a:rPr lang="pt-BR" b="0" i="1" smtClean="0">
                                <a:latin typeface="Cambria Math" panose="02040503050406030204" pitchFamily="18" charset="0"/>
                              </a:rPr>
                              <m:t>4</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m:t>
                            </m:r>
                            <m:r>
                              <a:rPr lang="pt-BR" b="0" i="1" smtClean="0">
                                <a:latin typeface="Cambria Math" panose="02040503050406030204" pitchFamily="18" charset="0"/>
                              </a:rPr>
                              <m:t>5</m:t>
                            </m:r>
                          </m:sup>
                        </m:sSup>
                      </m:e>
                    </m:d>
                  </m:oMath>
                </a14:m>
                <a:r>
                  <a:rPr lang="pt-BR" dirty="0" smtClean="0"/>
                  <a:t>.</a:t>
                </a:r>
              </a:p>
              <a:p>
                <a:r>
                  <a:rPr lang="pt-BR" dirty="0" smtClean="0"/>
                  <a:t>Depois </a:t>
                </a:r>
                <a:r>
                  <a:rPr lang="pt-BR" dirty="0"/>
                  <a:t>de escolhido, o valor do passo é sempre constante</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28775"/>
                <a:ext cx="11144534" cy="5229224"/>
              </a:xfrm>
              <a:blipFill rotWithShape="0">
                <a:blip r:embed="rId3"/>
                <a:stretch>
                  <a:fillRect l="-766" t="-2681" r="-821"/>
                </a:stretch>
              </a:blipFill>
            </p:spPr>
            <p:txBody>
              <a:bodyPr/>
              <a:lstStyle/>
              <a:p>
                <a:r>
                  <a:rPr lang="pt-BR">
                    <a:noFill/>
                  </a:rPr>
                  <a:t> </a:t>
                </a:r>
              </a:p>
            </p:txBody>
          </p:sp>
        </mc:Fallback>
      </mc:AlternateContent>
    </p:spTree>
    <p:extLst>
      <p:ext uri="{BB962C8B-B14F-4D97-AF65-F5344CB8AC3E}">
        <p14:creationId xmlns:p14="http://schemas.microsoft.com/office/powerpoint/2010/main" val="37824113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58089"/>
                <a:ext cx="11152844" cy="808067"/>
              </a:xfrm>
            </p:spPr>
            <p:txBody>
              <a:bodyPr>
                <a:normAutofit/>
              </a:bodyPr>
              <a:lstStyle/>
              <a:p>
                <a:r>
                  <a:rPr lang="pt-BR" dirty="0" smtClean="0"/>
                  <a:t>Exemplo: </a:t>
                </a:r>
                <a:r>
                  <a:rPr lang="pt-BR" dirty="0"/>
                  <a:t>Ajuste </a:t>
                </a:r>
                <a:r>
                  <a:rPr lang="pt-BR" dirty="0" smtClean="0"/>
                  <a:t>Manual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com Grid Search</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58089"/>
                <a:ext cx="11152844" cy="808067"/>
              </a:xfrm>
              <a:blipFill rotWithShape="0">
                <a:blip r:embed="rId3"/>
                <a:stretch>
                  <a:fillRect l="-2242" t="-16667" b="-29545"/>
                </a:stretch>
              </a:blipFill>
            </p:spPr>
            <p:txBody>
              <a:bodyPr/>
              <a:lstStyle/>
              <a:p>
                <a:r>
                  <a:rPr lang="pt-BR">
                    <a:noFill/>
                  </a:rPr>
                  <a:t> </a:t>
                </a:r>
              </a:p>
            </p:txBody>
          </p:sp>
        </mc:Fallback>
      </mc:AlternateContent>
      <p:sp>
        <p:nvSpPr>
          <p:cNvPr id="4" name="Rectangle 3"/>
          <p:cNvSpPr/>
          <p:nvPr/>
        </p:nvSpPr>
        <p:spPr>
          <a:xfrm>
            <a:off x="7475410" y="6457270"/>
            <a:ext cx="4580998" cy="369332"/>
          </a:xfrm>
          <a:prstGeom prst="rect">
            <a:avLst/>
          </a:prstGeom>
        </p:spPr>
        <p:txBody>
          <a:bodyPr wrap="none">
            <a:spAutoFit/>
          </a:bodyPr>
          <a:lstStyle/>
          <a:p>
            <a:r>
              <a:rPr lang="pt-BR" b="1" dirty="0" smtClean="0">
                <a:solidFill>
                  <a:srgbClr val="00B0F0"/>
                </a:solidFill>
              </a:rPr>
              <a:t>Exemplo: linear_regression_grid_search.ipynb</a:t>
            </a:r>
            <a:endParaRPr lang="pt-BR" b="1" dirty="0">
              <a:solidFill>
                <a:srgbClr val="00B0F0"/>
              </a:solidFill>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6866" t="9340" r="9643" b="2359"/>
          <a:stretch/>
        </p:blipFill>
        <p:spPr>
          <a:xfrm>
            <a:off x="6325842" y="966156"/>
            <a:ext cx="5458648" cy="2405506"/>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6237" t="10420" r="9643" b="2411"/>
          <a:stretch/>
        </p:blipFill>
        <p:spPr>
          <a:xfrm>
            <a:off x="6325842" y="4100358"/>
            <a:ext cx="5458648" cy="2356912"/>
          </a:xfrm>
          <a:prstGeom prst="rect">
            <a:avLst/>
          </a:prstGeom>
        </p:spPr>
      </p:pic>
      <p:sp>
        <p:nvSpPr>
          <p:cNvPr id="10" name="Rectangle 9"/>
          <p:cNvSpPr/>
          <p:nvPr/>
        </p:nvSpPr>
        <p:spPr>
          <a:xfrm>
            <a:off x="350176" y="966156"/>
            <a:ext cx="6096000" cy="5816977"/>
          </a:xfrm>
          <a:prstGeom prst="rect">
            <a:avLst/>
          </a:prstGeom>
        </p:spPr>
        <p:txBody>
          <a:bodyPr>
            <a:spAutoFit/>
          </a:bodyPr>
          <a:lstStyle/>
          <a:p>
            <a:r>
              <a:rPr lang="en-US" sz="1200" dirty="0" smtClean="0">
                <a:solidFill>
                  <a:srgbClr val="008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Define the number of examples.</a:t>
            </a:r>
            <a:endParaRPr lang="en-US"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N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1000</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Features.</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x1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np</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random</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x2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np</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random</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a:t>
            </a:r>
            <a:r>
              <a:rPr lang="pt-BR" sz="1200" b="1" dirty="0" smtClean="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Observable function.</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y_noisy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x1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x2</a:t>
            </a:r>
            <a:r>
              <a:rPr lang="pt-BR" sz="1200" dirty="0" smtClean="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np</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random</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randn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Maximum number of epochs.</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maxEpochs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dirty="0">
                <a:solidFill>
                  <a:srgbClr val="FF0000"/>
                </a:solidFill>
                <a:highlight>
                  <a:srgbClr val="FFFFFF"/>
                </a:highlight>
                <a:latin typeface="Courier New" panose="02070309020205020404" pitchFamily="49" charset="0"/>
              </a:rPr>
              <a:t>10000</a:t>
            </a:r>
            <a:endParaRPr lang="pt-BR"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dirty="0">
                <a:solidFill>
                  <a:srgbClr val="008000"/>
                </a:solidFill>
                <a:highlight>
                  <a:srgbClr val="FFFFFF"/>
                </a:highlight>
                <a:latin typeface="Courier New" panose="02070309020205020404" pitchFamily="49" charset="0"/>
              </a:rPr>
              <a:t># Logarithmic search.</a:t>
            </a:r>
            <a:endParaRPr lang="pt-BR"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alphas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0.0001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1.0</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b="1" dirty="0">
                <a:solidFill>
                  <a:srgbClr val="0000FF"/>
                </a:solidFill>
                <a:highlight>
                  <a:srgbClr val="FFFFFF"/>
                </a:highlight>
                <a:latin typeface="Courier New" panose="02070309020205020404" pitchFamily="49" charset="0"/>
              </a:rPr>
              <a:t>for</a:t>
            </a:r>
            <a:r>
              <a:rPr lang="pt-BR" sz="1200" dirty="0">
                <a:solidFill>
                  <a:srgbClr val="000000"/>
                </a:solidFill>
                <a:highlight>
                  <a:srgbClr val="FFFFFF"/>
                </a:highlight>
                <a:latin typeface="Courier New" panose="02070309020205020404" pitchFamily="49" charset="0"/>
              </a:rPr>
              <a:t> i </a:t>
            </a:r>
            <a:r>
              <a:rPr lang="pt-BR" sz="1200" b="1" dirty="0">
                <a:solidFill>
                  <a:srgbClr val="0000FF"/>
                </a:solidFill>
                <a:highlight>
                  <a:srgbClr val="FFFFFF"/>
                </a:highlight>
                <a:latin typeface="Courier New" panose="02070309020205020404" pitchFamily="49" charset="0"/>
              </a:rPr>
              <a:t>in</a:t>
            </a:r>
            <a:r>
              <a:rPr lang="pt-BR" sz="1200" dirty="0">
                <a:solidFill>
                  <a:srgbClr val="000000"/>
                </a:solidFill>
                <a:highlight>
                  <a:srgbClr val="FFFFFF"/>
                </a:highlight>
                <a:latin typeface="Courier New" panose="02070309020205020404" pitchFamily="49" charset="0"/>
              </a:rPr>
              <a:t> range</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len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MyGD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maxEpochs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fit</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scores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score</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interations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iteration</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a:t>
            </a:r>
          </a:p>
          <a:p>
            <a:r>
              <a:rPr lang="pt-BR" sz="1200" dirty="0">
                <a:solidFill>
                  <a:srgbClr val="008000"/>
                </a:solidFill>
                <a:highlight>
                  <a:srgbClr val="FFFFFF"/>
                </a:highlight>
                <a:latin typeface="Courier New" panose="02070309020205020404" pitchFamily="49" charset="0"/>
              </a:rPr>
              <a:t># Fine-tuning the learning rate.</a:t>
            </a:r>
            <a:endParaRPr lang="pt-BR"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alphas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0.01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0.1</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0.2</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0.3</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0.4</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0.5</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0.6</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0.7</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0.8</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0.9</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pt-BR" sz="1200" dirty="0">
              <a:solidFill>
                <a:srgbClr val="000000"/>
              </a:solidFill>
              <a:highlight>
                <a:srgbClr val="FFFFFF"/>
              </a:highlight>
              <a:latin typeface="Courier New" panose="02070309020205020404" pitchFamily="49" charset="0"/>
            </a:endParaRPr>
          </a:p>
          <a:p>
            <a:r>
              <a:rPr lang="pt-BR" sz="1200" b="1" dirty="0">
                <a:solidFill>
                  <a:srgbClr val="0000FF"/>
                </a:solidFill>
                <a:highlight>
                  <a:srgbClr val="FFFFFF"/>
                </a:highlight>
                <a:latin typeface="Courier New" panose="02070309020205020404" pitchFamily="49" charset="0"/>
              </a:rPr>
              <a:t>for</a:t>
            </a:r>
            <a:r>
              <a:rPr lang="pt-BR" sz="1200" dirty="0">
                <a:solidFill>
                  <a:srgbClr val="000000"/>
                </a:solidFill>
                <a:highlight>
                  <a:srgbClr val="FFFFFF"/>
                </a:highlight>
                <a:latin typeface="Courier New" panose="02070309020205020404" pitchFamily="49" charset="0"/>
              </a:rPr>
              <a:t> i </a:t>
            </a:r>
            <a:r>
              <a:rPr lang="pt-BR" sz="1200" b="1" dirty="0">
                <a:solidFill>
                  <a:srgbClr val="0000FF"/>
                </a:solidFill>
                <a:highlight>
                  <a:srgbClr val="FFFFFF"/>
                </a:highlight>
                <a:latin typeface="Courier New" panose="02070309020205020404" pitchFamily="49" charset="0"/>
              </a:rPr>
              <a:t>in</a:t>
            </a:r>
            <a:r>
              <a:rPr lang="pt-BR" sz="1200" dirty="0">
                <a:solidFill>
                  <a:srgbClr val="000000"/>
                </a:solidFill>
                <a:highlight>
                  <a:srgbClr val="FFFFFF"/>
                </a:highlight>
                <a:latin typeface="Courier New" panose="02070309020205020404" pitchFamily="49" charset="0"/>
              </a:rPr>
              <a:t> range</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len</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MyGD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alphas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maxEpochs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FF0000"/>
                </a:solidFill>
                <a:highlight>
                  <a:srgbClr val="FFFFFF"/>
                </a:highlight>
                <a:latin typeface="Courier New" panose="02070309020205020404" pitchFamily="49" charset="0"/>
              </a:rPr>
              <a:t>20.0</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fit</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scores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score</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y_noisy</a:t>
            </a:r>
            <a:r>
              <a:rPr lang="pt-BR" sz="1200" b="1" dirty="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interations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append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gd</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iteration</a:t>
            </a:r>
            <a:r>
              <a:rPr lang="pt-BR" sz="1200" b="1" dirty="0" smtClean="0">
                <a:solidFill>
                  <a:srgbClr val="000080"/>
                </a:solidFill>
                <a:highlight>
                  <a:srgbClr val="FFFFFF"/>
                </a:highlight>
                <a:latin typeface="Courier New" panose="02070309020205020404" pitchFamily="49" charset="0"/>
              </a:rPr>
              <a:t>)</a:t>
            </a:r>
            <a:endParaRPr lang="pt-BR" sz="1200" dirty="0">
              <a:solidFill>
                <a:srgbClr val="000000"/>
              </a:solidFill>
              <a:highlight>
                <a:srgbClr val="FFFFFF"/>
              </a:highlight>
              <a:latin typeface="Courier New" panose="02070309020205020404" pitchFamily="49" charset="0"/>
            </a:endParaRPr>
          </a:p>
        </p:txBody>
      </p:sp>
      <p:sp>
        <p:nvSpPr>
          <p:cNvPr id="12" name="Down Arrow 11"/>
          <p:cNvSpPr/>
          <p:nvPr/>
        </p:nvSpPr>
        <p:spPr>
          <a:xfrm>
            <a:off x="8246221" y="3465107"/>
            <a:ext cx="1966823" cy="510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3" name="TextBox 12"/>
              <p:cNvSpPr txBox="1"/>
              <p:nvPr/>
            </p:nvSpPr>
            <p:spPr>
              <a:xfrm>
                <a:off x="10124144" y="3452407"/>
                <a:ext cx="1866900" cy="523220"/>
              </a:xfrm>
              <a:prstGeom prst="rect">
                <a:avLst/>
              </a:prstGeom>
              <a:noFill/>
            </p:spPr>
            <p:txBody>
              <a:bodyPr wrap="square" rtlCol="0">
                <a:spAutoFit/>
              </a:bodyPr>
              <a:lstStyle/>
              <a:p>
                <a:pPr algn="ctr"/>
                <a:r>
                  <a:rPr lang="pt-BR" sz="1400" dirty="0" smtClean="0"/>
                  <a:t>Ajuste fine em torno do melhor valor de </a:t>
                </a:r>
                <a14:m>
                  <m:oMath xmlns:m="http://schemas.openxmlformats.org/officeDocument/2006/math">
                    <m:r>
                      <a:rPr lang="pt-BR" sz="1400" i="1" smtClean="0">
                        <a:latin typeface="Cambria Math" panose="02040503050406030204" pitchFamily="18" charset="0"/>
                        <a:ea typeface="Cambria Math" panose="02040503050406030204" pitchFamily="18" charset="0"/>
                      </a:rPr>
                      <m:t>𝛼</m:t>
                    </m:r>
                  </m:oMath>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0124144" y="3452407"/>
                <a:ext cx="1866900" cy="523220"/>
              </a:xfrm>
              <a:prstGeom prst="rect">
                <a:avLst/>
              </a:prstGeom>
              <a:blipFill rotWithShape="0">
                <a:blip r:embed="rId6"/>
                <a:stretch>
                  <a:fillRect t="-1163" b="-11628"/>
                </a:stretch>
              </a:blipFill>
            </p:spPr>
            <p:txBody>
              <a:bodyPr/>
              <a:lstStyle/>
              <a:p>
                <a:r>
                  <a:rPr lang="pt-BR">
                    <a:noFill/>
                  </a:rPr>
                  <a:t> </a:t>
                </a:r>
              </a:p>
            </p:txBody>
          </p:sp>
        </mc:Fallback>
      </mc:AlternateContent>
      <p:sp>
        <p:nvSpPr>
          <p:cNvPr id="3" name="TextBox 2"/>
          <p:cNvSpPr txBox="1"/>
          <p:nvPr/>
        </p:nvSpPr>
        <p:spPr>
          <a:xfrm>
            <a:off x="5200649" y="3371662"/>
            <a:ext cx="1571625" cy="307777"/>
          </a:xfrm>
          <a:prstGeom prst="rect">
            <a:avLst/>
          </a:prstGeom>
          <a:noFill/>
        </p:spPr>
        <p:txBody>
          <a:bodyPr wrap="square" rtlCol="0">
            <a:spAutoFit/>
          </a:bodyPr>
          <a:lstStyle/>
          <a:p>
            <a:r>
              <a:rPr lang="pt-BR" sz="1400" dirty="0"/>
              <a:t>escala logarítmica</a:t>
            </a:r>
          </a:p>
        </p:txBody>
      </p:sp>
      <p:cxnSp>
        <p:nvCxnSpPr>
          <p:cNvPr id="6" name="Straight Arrow Connector 5"/>
          <p:cNvCxnSpPr/>
          <p:nvPr/>
        </p:nvCxnSpPr>
        <p:spPr>
          <a:xfrm flipV="1">
            <a:off x="6594511" y="3264496"/>
            <a:ext cx="763552" cy="2779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68116" y="1323597"/>
            <a:ext cx="1338336" cy="646331"/>
          </a:xfrm>
          <a:prstGeom prst="rect">
            <a:avLst/>
          </a:prstGeom>
          <a:noFill/>
        </p:spPr>
        <p:txBody>
          <a:bodyPr wrap="square" rtlCol="0">
            <a:spAutoFit/>
          </a:bodyPr>
          <a:lstStyle/>
          <a:p>
            <a:pPr algn="ctr"/>
            <a:r>
              <a:rPr lang="pt-BR" sz="1200" dirty="0" smtClean="0"/>
              <a:t>Número de épocas até atingir critério de parada</a:t>
            </a:r>
            <a:endParaRPr lang="pt-BR" sz="1200" dirty="0"/>
          </a:p>
        </p:txBody>
      </p:sp>
    </p:spTree>
    <p:extLst>
      <p:ext uri="{BB962C8B-B14F-4D97-AF65-F5344CB8AC3E}">
        <p14:creationId xmlns:p14="http://schemas.microsoft.com/office/powerpoint/2010/main" val="36063239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96600" cy="1325563"/>
          </a:xfrm>
        </p:spPr>
        <p:txBody>
          <a:bodyPr/>
          <a:lstStyle/>
          <a:p>
            <a:r>
              <a:rPr lang="pt-BR" dirty="0"/>
              <a:t>Ajuste do </a:t>
            </a:r>
            <a:r>
              <a:rPr lang="pt-BR" dirty="0" smtClean="0"/>
              <a:t>Passo </a:t>
            </a:r>
            <a:r>
              <a:rPr lang="pt-BR" dirty="0"/>
              <a:t>de </a:t>
            </a:r>
            <a:r>
              <a:rPr lang="pt-BR" dirty="0" smtClean="0"/>
              <a:t>Aprendizagem por Redução Programada</a:t>
            </a:r>
            <a:endParaRPr lang="nl-BE" dirty="0"/>
          </a:p>
        </p:txBody>
      </p:sp>
      <p:sp>
        <p:nvSpPr>
          <p:cNvPr id="3" name="Content Placeholder 2"/>
          <p:cNvSpPr>
            <a:spLocks noGrp="1"/>
          </p:cNvSpPr>
          <p:nvPr>
            <p:ph idx="1"/>
          </p:nvPr>
        </p:nvSpPr>
        <p:spPr>
          <a:xfrm>
            <a:off x="838198" y="1975522"/>
            <a:ext cx="8705851" cy="4882478"/>
          </a:xfrm>
        </p:spPr>
        <p:txBody>
          <a:bodyPr>
            <a:normAutofit fontScale="85000" lnSpcReduction="20000"/>
          </a:bodyPr>
          <a:lstStyle/>
          <a:p>
            <a:r>
              <a:rPr lang="pt-BR" sz="3200" dirty="0"/>
              <a:t>No treinamento com o </a:t>
            </a:r>
            <a:r>
              <a:rPr lang="pt-BR" sz="3200" b="1" i="1" dirty="0"/>
              <a:t>gradiente descendente</a:t>
            </a:r>
            <a:r>
              <a:rPr lang="pt-BR" sz="3200" dirty="0"/>
              <a:t>, </a:t>
            </a:r>
            <a:r>
              <a:rPr lang="pt-BR" sz="3200" dirty="0" smtClean="0"/>
              <a:t>geralmente, </a:t>
            </a:r>
            <a:r>
              <a:rPr lang="pt-BR" sz="3200" dirty="0"/>
              <a:t>é útil </a:t>
            </a:r>
            <a:r>
              <a:rPr lang="pt-BR" sz="3200" dirty="0" smtClean="0"/>
              <a:t>se diminuir </a:t>
            </a:r>
            <a:r>
              <a:rPr lang="pt-BR" sz="3200" dirty="0"/>
              <a:t>a taxa de aprendizado ao longo do tempo</a:t>
            </a:r>
            <a:r>
              <a:rPr lang="pt-BR" sz="3200" dirty="0" smtClean="0"/>
              <a:t>.</a:t>
            </a:r>
            <a:endParaRPr lang="nl-BE" sz="3200" dirty="0" smtClean="0"/>
          </a:p>
          <a:p>
            <a:r>
              <a:rPr lang="nl-BE" sz="3200" dirty="0" smtClean="0"/>
              <a:t>Seria </a:t>
            </a:r>
            <a:r>
              <a:rPr lang="nl-BE" sz="3200" dirty="0"/>
              <a:t>interessante que no </a:t>
            </a:r>
            <a:r>
              <a:rPr lang="nl-BE" sz="3200" dirty="0" smtClean="0"/>
              <a:t>início </a:t>
            </a:r>
            <a:r>
              <a:rPr lang="nl-BE" sz="3200" dirty="0"/>
              <a:t>do treinamento o algoritmo desse passos largos e aprendesse mais rápido e conforme ele se aproximasse do </a:t>
            </a:r>
            <a:r>
              <a:rPr lang="nl-BE" sz="3200" dirty="0" smtClean="0"/>
              <a:t>ponto de mínimo</a:t>
            </a:r>
            <a:r>
              <a:rPr lang="nl-BE" sz="3200" dirty="0"/>
              <a:t>, gostaríamos que ele desse passos mais curtos para não </a:t>
            </a:r>
            <a:r>
              <a:rPr lang="nl-BE" sz="3200" dirty="0" smtClean="0"/>
              <a:t>ultrapassá-lo (</a:t>
            </a:r>
          </a:p>
          <a:p>
            <a:r>
              <a:rPr lang="nl-BE" sz="3200" dirty="0" smtClean="0"/>
              <a:t>Estatégia muito benéfica para os GD Estocástico e Mini-batch, veja a figura ao lado.</a:t>
            </a:r>
            <a:endParaRPr lang="nl-BE" sz="3200" dirty="0"/>
          </a:p>
          <a:p>
            <a:r>
              <a:rPr lang="pt-BR" sz="3200" dirty="0"/>
              <a:t>Portanto, para se </a:t>
            </a:r>
            <a:r>
              <a:rPr lang="pt-BR" sz="3200" dirty="0" smtClean="0"/>
              <a:t>garantir a convergência e </a:t>
            </a:r>
            <a:r>
              <a:rPr lang="pt-BR" sz="3200" dirty="0"/>
              <a:t>evitar </a:t>
            </a:r>
            <a:r>
              <a:rPr lang="pt-BR" sz="3200" dirty="0" smtClean="0"/>
              <a:t>oscilações em torno do ponto de mínimo, </a:t>
            </a:r>
            <a:r>
              <a:rPr lang="pt-BR" sz="3200" dirty="0"/>
              <a:t>o passo de aprendizagem é geralmente variado durante o treinamento, de acordo com um </a:t>
            </a:r>
            <a:r>
              <a:rPr lang="pt-BR" sz="3200" b="1" i="1" dirty="0"/>
              <a:t>esquema de variação (em etapas) do passo de </a:t>
            </a:r>
            <a:r>
              <a:rPr lang="pt-BR" sz="3200" b="1" i="1" dirty="0" smtClean="0"/>
              <a:t>aprendizagem</a:t>
            </a:r>
            <a:r>
              <a:rPr lang="pt-BR" sz="3200" dirty="0" smtClean="0"/>
              <a:t>, também chamado de </a:t>
            </a:r>
            <a:r>
              <a:rPr lang="pt-BR" sz="3200" b="1" i="1" dirty="0" smtClean="0"/>
              <a:t>redução programada</a:t>
            </a:r>
            <a:r>
              <a:rPr lang="pt-BR" sz="3200" dirty="0" smtClean="0"/>
              <a:t>.</a:t>
            </a:r>
            <a:endParaRPr lang="nl-BE" sz="3200" dirty="0"/>
          </a:p>
        </p:txBody>
      </p:sp>
      <p:pic>
        <p:nvPicPr>
          <p:cNvPr id="4" name="Picture 3"/>
          <p:cNvPicPr>
            <a:picLocks noChangeAspect="1"/>
          </p:cNvPicPr>
          <p:nvPr/>
        </p:nvPicPr>
        <p:blipFill rotWithShape="1">
          <a:blip r:embed="rId3"/>
          <a:srcRect l="3536" t="8173" r="9081" b="3809"/>
          <a:stretch/>
        </p:blipFill>
        <p:spPr>
          <a:xfrm>
            <a:off x="9482676" y="2620098"/>
            <a:ext cx="2661236" cy="2680565"/>
          </a:xfrm>
          <a:prstGeom prst="rect">
            <a:avLst/>
          </a:prstGeom>
        </p:spPr>
      </p:pic>
    </p:spTree>
    <p:extLst>
      <p:ext uri="{BB962C8B-B14F-4D97-AF65-F5344CB8AC3E}">
        <p14:creationId xmlns:p14="http://schemas.microsoft.com/office/powerpoint/2010/main" val="1468329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3"/>
            <a:ext cx="10896600" cy="1325563"/>
          </a:xfrm>
        </p:spPr>
        <p:txBody>
          <a:bodyPr/>
          <a:lstStyle/>
          <a:p>
            <a:r>
              <a:rPr lang="pt-BR" dirty="0"/>
              <a:t>Ajuste do Passo de Aprendizagem por Redução Programada</a:t>
            </a:r>
            <a:endParaRPr lang="nl-BE" dirty="0"/>
          </a:p>
        </p:txBody>
      </p:sp>
      <p:sp>
        <p:nvSpPr>
          <p:cNvPr id="3" name="Content Placeholder 2"/>
          <p:cNvSpPr>
            <a:spLocks noGrp="1"/>
          </p:cNvSpPr>
          <p:nvPr>
            <p:ph idx="1"/>
          </p:nvPr>
        </p:nvSpPr>
        <p:spPr>
          <a:xfrm>
            <a:off x="838199" y="1796716"/>
            <a:ext cx="11129211" cy="5061284"/>
          </a:xfrm>
        </p:spPr>
        <p:txBody>
          <a:bodyPr>
            <a:normAutofit fontScale="85000" lnSpcReduction="20000"/>
          </a:bodyPr>
          <a:lstStyle/>
          <a:p>
            <a:r>
              <a:rPr lang="pt-BR" dirty="0" smtClean="0"/>
              <a:t>Na </a:t>
            </a:r>
            <a:r>
              <a:rPr lang="pt-BR" b="1" dirty="0" smtClean="0"/>
              <a:t>redução programada</a:t>
            </a:r>
            <a:r>
              <a:rPr lang="pt-BR" dirty="0"/>
              <a:t>,</a:t>
            </a:r>
            <a:r>
              <a:rPr lang="pt-BR" dirty="0" smtClean="0"/>
              <a:t> </a:t>
            </a:r>
            <a:r>
              <a:rPr lang="pt-BR" dirty="0"/>
              <a:t>o passo de aprendizagem tem seu valor diminuído ao </a:t>
            </a:r>
            <a:r>
              <a:rPr lang="pt-BR" dirty="0" smtClean="0"/>
              <a:t>longo do processo </a:t>
            </a:r>
            <a:r>
              <a:rPr lang="pt-BR" dirty="0"/>
              <a:t>de </a:t>
            </a:r>
            <a:r>
              <a:rPr lang="pt-BR" dirty="0" smtClean="0"/>
              <a:t>treinamento (épocas </a:t>
            </a:r>
            <a:r>
              <a:rPr lang="pt-BR" dirty="0"/>
              <a:t>ou iterações).</a:t>
            </a:r>
          </a:p>
          <a:p>
            <a:r>
              <a:rPr lang="pt-BR" dirty="0"/>
              <a:t>Uma </a:t>
            </a:r>
            <a:r>
              <a:rPr lang="pt-BR" b="1" i="1" dirty="0"/>
              <a:t>desvantagem</a:t>
            </a:r>
            <a:r>
              <a:rPr lang="pt-BR" dirty="0"/>
              <a:t> é que os </a:t>
            </a:r>
            <a:r>
              <a:rPr lang="pt-BR" b="1" i="1" dirty="0" smtClean="0"/>
              <a:t>hiperparâmetros</a:t>
            </a:r>
            <a:r>
              <a:rPr lang="pt-BR" dirty="0" smtClean="0"/>
              <a:t> </a:t>
            </a:r>
            <a:r>
              <a:rPr lang="pt-BR" dirty="0"/>
              <a:t>desses esquemas devem ser manualmente ajustados previamente e dependem do problema e do modelo adotado. Portanto, cai-se de certa forma, </a:t>
            </a:r>
            <a:r>
              <a:rPr lang="pt-BR" dirty="0" smtClean="0"/>
              <a:t>novamente, no </a:t>
            </a:r>
            <a:r>
              <a:rPr lang="pt-BR" dirty="0"/>
              <a:t>problema da tentativa e erro.</a:t>
            </a:r>
          </a:p>
          <a:p>
            <a:r>
              <a:rPr lang="pt-BR" dirty="0"/>
              <a:t>O ajuste dos </a:t>
            </a:r>
            <a:r>
              <a:rPr lang="pt-BR" dirty="0" smtClean="0"/>
              <a:t>hiperparâmetros </a:t>
            </a:r>
            <a:r>
              <a:rPr lang="pt-BR" dirty="0"/>
              <a:t>dos esquemas de </a:t>
            </a:r>
            <a:r>
              <a:rPr lang="pt-BR" dirty="0" smtClean="0"/>
              <a:t>redução programada </a:t>
            </a:r>
            <a:r>
              <a:rPr lang="pt-BR" dirty="0"/>
              <a:t>é </a:t>
            </a:r>
            <a:r>
              <a:rPr lang="pt-BR" dirty="0" smtClean="0"/>
              <a:t>muitas vezes custoso.</a:t>
            </a:r>
          </a:p>
          <a:p>
            <a:r>
              <a:rPr lang="pt-BR" dirty="0" smtClean="0"/>
              <a:t>Saber </a:t>
            </a:r>
            <a:r>
              <a:rPr lang="pt-BR" dirty="0"/>
              <a:t>quando diminuir o passo de aprendizagem </a:t>
            </a:r>
            <a:r>
              <a:rPr lang="pt-BR" dirty="0" smtClean="0"/>
              <a:t>também pode </a:t>
            </a:r>
            <a:r>
              <a:rPr lang="pt-BR" dirty="0"/>
              <a:t>ser complicado: </a:t>
            </a:r>
          </a:p>
          <a:p>
            <a:pPr lvl="1">
              <a:buFont typeface="Wingdings" panose="05000000000000000000" pitchFamily="2" charset="2"/>
              <a:buChar char="§"/>
            </a:pPr>
            <a:r>
              <a:rPr lang="pt-BR" dirty="0"/>
              <a:t>Se diminuirmos um grande passo lentamente, </a:t>
            </a:r>
            <a:r>
              <a:rPr lang="pt-BR" dirty="0" smtClean="0"/>
              <a:t>o algoritmo pode estar desperdiçando </a:t>
            </a:r>
            <a:r>
              <a:rPr lang="pt-BR" dirty="0"/>
              <a:t>tempo saltando caoticamente com pouca melhoria </a:t>
            </a:r>
            <a:r>
              <a:rPr lang="pt-BR" dirty="0" smtClean="0"/>
              <a:t>no desempenho por </a:t>
            </a:r>
            <a:r>
              <a:rPr lang="pt-BR" dirty="0"/>
              <a:t>um longo tempo. </a:t>
            </a:r>
          </a:p>
          <a:p>
            <a:pPr lvl="1">
              <a:buFont typeface="Wingdings" panose="05000000000000000000" pitchFamily="2" charset="2"/>
              <a:buChar char="§"/>
            </a:pPr>
            <a:r>
              <a:rPr lang="pt-BR" dirty="0"/>
              <a:t>Por outro lado, se diminuirmos o passo de forma muito agressiva, o modelo irá parar de aprender muito rapidamente, pois o passo vai fazer com que </a:t>
            </a:r>
            <a:r>
              <a:rPr lang="pt-BR" dirty="0" smtClean="0"/>
              <a:t>a atualização diminua </a:t>
            </a:r>
            <a:r>
              <a:rPr lang="pt-BR" dirty="0"/>
              <a:t>rapidamente, incapacitando-o de alcançar o mínimo</a:t>
            </a:r>
            <a:r>
              <a:rPr lang="pt-BR" dirty="0" smtClean="0"/>
              <a:t>.</a:t>
            </a:r>
            <a:endParaRPr lang="pt-BR" dirty="0"/>
          </a:p>
          <a:p>
            <a:r>
              <a:rPr lang="pt-BR" dirty="0"/>
              <a:t>Outra desvantagem é que o mesmo passo de </a:t>
            </a:r>
            <a:r>
              <a:rPr lang="pt-BR" dirty="0" smtClean="0"/>
              <a:t>aprendizagem </a:t>
            </a:r>
            <a:r>
              <a:rPr lang="pt-BR" dirty="0"/>
              <a:t>é aplicado ao ajuste de todos os </a:t>
            </a:r>
            <a:r>
              <a:rPr lang="pt-BR" dirty="0" smtClean="0"/>
              <a:t>pesos (assim como no ajuste manual).</a:t>
            </a:r>
            <a:endParaRPr lang="pt-BR" dirty="0"/>
          </a:p>
          <a:p>
            <a:r>
              <a:rPr lang="pt-BR" b="1" dirty="0"/>
              <a:t>Exemplos</a:t>
            </a:r>
            <a:r>
              <a:rPr lang="pt-BR" dirty="0" smtClean="0"/>
              <a:t>: </a:t>
            </a:r>
            <a:r>
              <a:rPr lang="pt-BR" dirty="0"/>
              <a:t>d</a:t>
            </a:r>
            <a:r>
              <a:rPr lang="pt-BR" dirty="0" smtClean="0"/>
              <a:t>ecaimento </a:t>
            </a:r>
            <a:r>
              <a:rPr lang="pt-BR" dirty="0"/>
              <a:t>exponencial, </a:t>
            </a:r>
            <a:r>
              <a:rPr lang="pt-BR" dirty="0" smtClean="0"/>
              <a:t>por </a:t>
            </a:r>
            <a:r>
              <a:rPr lang="pt-BR" dirty="0"/>
              <a:t>etapas, </a:t>
            </a:r>
            <a:r>
              <a:rPr lang="pt-BR" dirty="0" smtClean="0"/>
              <a:t>temporal, etc</a:t>
            </a:r>
            <a:r>
              <a:rPr lang="pt-BR" dirty="0"/>
              <a:t>. </a:t>
            </a:r>
          </a:p>
        </p:txBody>
      </p:sp>
    </p:spTree>
    <p:extLst>
      <p:ext uri="{BB962C8B-B14F-4D97-AF65-F5344CB8AC3E}">
        <p14:creationId xmlns:p14="http://schemas.microsoft.com/office/powerpoint/2010/main" val="3312582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1137900" cy="1118770"/>
          </a:xfrm>
        </p:spPr>
        <p:txBody>
          <a:bodyPr>
            <a:normAutofit fontScale="90000"/>
          </a:bodyPr>
          <a:lstStyle/>
          <a:p>
            <a:r>
              <a:rPr lang="pt-BR" dirty="0"/>
              <a:t>Ajuste do Passo de Aprendizagem por Redução Programada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288"/>
                <a:ext cx="11137900" cy="5319712"/>
              </a:xfrm>
            </p:spPr>
            <p:txBody>
              <a:bodyPr>
                <a:normAutofit fontScale="92500" lnSpcReduction="20000"/>
              </a:bodyPr>
              <a:lstStyle/>
              <a:p>
                <a:r>
                  <a:rPr lang="pt-BR" dirty="0" smtClean="0"/>
                  <a:t>Os três </a:t>
                </a:r>
                <a:r>
                  <a:rPr lang="pt-BR" dirty="0"/>
                  <a:t>tipos </a:t>
                </a:r>
                <a:r>
                  <a:rPr lang="pt-BR" dirty="0" smtClean="0"/>
                  <a:t>mais comuns </a:t>
                </a:r>
                <a:r>
                  <a:rPr lang="pt-BR" dirty="0"/>
                  <a:t>de implementação da redução programada </a:t>
                </a:r>
                <a:r>
                  <a:rPr lang="pt-BR" dirty="0" smtClean="0"/>
                  <a:t>do passo de aprendizagem são:</a:t>
                </a:r>
              </a:p>
              <a:p>
                <a:pPr lvl="1">
                  <a:buFont typeface="Wingdings" panose="05000000000000000000" pitchFamily="2" charset="2"/>
                  <a:buChar char="§"/>
                </a:pPr>
                <a:r>
                  <a:rPr lang="pt-BR" b="1" dirty="0" smtClean="0"/>
                  <a:t>Decaimento gradual</a:t>
                </a:r>
                <a:r>
                  <a:rPr lang="pt-BR" dirty="0" smtClean="0"/>
                  <a:t>: também conhecido como </a:t>
                </a:r>
                <a:r>
                  <a:rPr lang="pt-BR" b="1" i="1" dirty="0" smtClean="0"/>
                  <a:t>decaimento </a:t>
                </a:r>
                <a:r>
                  <a:rPr lang="pt-BR" b="1" i="1" dirty="0"/>
                  <a:t>por etapas </a:t>
                </a:r>
                <a:r>
                  <a:rPr lang="pt-BR" dirty="0"/>
                  <a:t>ou </a:t>
                </a:r>
                <a:r>
                  <a:rPr lang="pt-BR" b="1" i="1" dirty="0" smtClean="0"/>
                  <a:t>por degraus</a:t>
                </a:r>
                <a:r>
                  <a:rPr lang="pt-BR" dirty="0" smtClean="0"/>
                  <a:t>. Ele reduz </a:t>
                </a:r>
                <a:r>
                  <a:rPr lang="pt-BR" dirty="0"/>
                  <a:t>a taxa de </a:t>
                </a:r>
                <a:r>
                  <a:rPr lang="pt-BR" dirty="0" smtClean="0"/>
                  <a:t>aprendizagem </a:t>
                </a:r>
                <a:r>
                  <a:rPr lang="pt-BR" dirty="0"/>
                  <a:t>de </a:t>
                </a:r>
                <a:r>
                  <a:rPr lang="pt-BR" dirty="0" smtClean="0"/>
                  <a:t>um fator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a </a:t>
                </a:r>
                <a:r>
                  <a:rPr lang="pt-BR" dirty="0"/>
                  <a:t>cada número pré-definido de iterações ou </a:t>
                </a:r>
                <a:r>
                  <a:rPr lang="pt-BR" dirty="0" smtClean="0"/>
                  <a:t>épocas, </a:t>
                </a:r>
                <a14:m>
                  <m:oMath xmlns:m="http://schemas.openxmlformats.org/officeDocument/2006/math">
                    <m:r>
                      <a:rPr lang="pt-BR" i="1" smtClean="0">
                        <a:latin typeface="Cambria Math" panose="02040503050406030204" pitchFamily="18" charset="0"/>
                        <a:ea typeface="Cambria Math" panose="02040503050406030204" pitchFamily="18" charset="0"/>
                      </a:rPr>
                      <m:t>𝛽</m:t>
                    </m:r>
                  </m:oMath>
                </a14:m>
                <a:r>
                  <a:rPr lang="pt-BR" dirty="0" smtClean="0"/>
                  <a:t>. Um valor típico para </a:t>
                </a:r>
                <a:r>
                  <a:rPr lang="pt-BR" dirty="0"/>
                  <a:t>reduzir a taxa de aprendizado </a:t>
                </a:r>
                <a:r>
                  <a:rPr lang="pt-BR" dirty="0" smtClean="0"/>
                  <a:t>é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α</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0.5</m:t>
                    </m:r>
                  </m:oMath>
                </a14:m>
                <a:r>
                  <a:rPr lang="pt-BR" dirty="0" smtClean="0"/>
                  <a:t> </a:t>
                </a:r>
                <a:r>
                  <a:rPr lang="pt-BR" dirty="0"/>
                  <a:t>a cada número pré-definido de épocas</a:t>
                </a:r>
                <a:r>
                  <a:rPr lang="pt-BR" dirty="0" smtClean="0"/>
                  <a:t>.</a:t>
                </a:r>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a:t>
                </a:r>
                <a:r>
                  <a:rPr lang="pt-BR" dirty="0" smtClean="0"/>
                  <a:t>(pode-se se </a:t>
                </a:r>
                <a:r>
                  <a:rPr lang="pt-BR" dirty="0"/>
                  <a:t>usar </a:t>
                </a:r>
                <a:r>
                  <a:rPr lang="pt-BR" dirty="0" smtClean="0"/>
                  <a:t>também o número de épocas).</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ou </a:t>
                </a:r>
                <a:r>
                  <a:rPr lang="pt-BR" b="1" i="1" dirty="0" smtClean="0"/>
                  <a:t>temporal</a:t>
                </a:r>
                <a:r>
                  <a:rPr lang="pt-BR" dirty="0" smtClean="0"/>
                  <a:t>, tem </a:t>
                </a:r>
                <a:r>
                  <a:rPr lang="pt-BR" dirty="0"/>
                  <a:t>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gradual </a:t>
                </a:r>
                <a:r>
                  <a:rPr lang="pt-BR" dirty="0" smtClean="0"/>
                  <a:t>é mais o utilizado entre os 3, pois seus </a:t>
                </a:r>
                <a:r>
                  <a:rPr lang="pt-BR" b="1" i="1" dirty="0" smtClean="0"/>
                  <a:t>hiperparâmetros</a:t>
                </a:r>
                <a:r>
                  <a:rPr lang="pt-BR" dirty="0" smtClean="0"/>
                  <a:t>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extensões de algum destes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288"/>
                <a:ext cx="11137900" cy="5319712"/>
              </a:xfrm>
              <a:blipFill rotWithShape="0">
                <a:blip r:embed="rId3"/>
                <a:stretch>
                  <a:fillRect l="-876" t="-2864" r="-657"/>
                </a:stretch>
              </a:blipFill>
            </p:spPr>
            <p:txBody>
              <a:bodyPr/>
              <a:lstStyle/>
              <a:p>
                <a:r>
                  <a:rPr lang="pt-BR">
                    <a:noFill/>
                  </a:rPr>
                  <a:t> </a:t>
                </a:r>
              </a:p>
            </p:txBody>
          </p:sp>
        </mc:Fallback>
      </mc:AlternateContent>
    </p:spTree>
    <p:extLst>
      <p:ext uri="{BB962C8B-B14F-4D97-AF65-F5344CB8AC3E}">
        <p14:creationId xmlns:p14="http://schemas.microsoft.com/office/powerpoint/2010/main" val="3173095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a:xfrm>
            <a:off x="838200" y="365125"/>
            <a:ext cx="10515600" cy="952231"/>
          </a:xfrm>
        </p:spPr>
        <p:txBody>
          <a:bodyPr/>
          <a:lstStyle/>
          <a:p>
            <a:r>
              <a:rPr lang="pt-BR" dirty="0"/>
              <a:t>Regressão </a:t>
            </a:r>
            <a:r>
              <a:rPr lang="pt-BR" dirty="0" smtClean="0"/>
              <a:t>Linear</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1214"/>
                <a:ext cx="11140440" cy="5306785"/>
              </a:xfrm>
            </p:spPr>
            <p:txBody>
              <a:bodyPr>
                <a:normAutofit lnSpcReduction="10000"/>
              </a:bodyPr>
              <a:lstStyle/>
              <a:p>
                <a:r>
                  <a:rPr lang="pt-BR" dirty="0" smtClean="0"/>
                  <a:t>Agora que temos uma forma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podemos refinar o objetivo da regressão um pouco mais.</a:t>
                </a:r>
              </a:p>
              <a:p>
                <a:r>
                  <a:rPr lang="pt-BR" b="1" dirty="0" smtClean="0"/>
                  <a:t>Objetivo</a:t>
                </a:r>
                <a:r>
                  <a:rPr lang="pt-BR" dirty="0"/>
                  <a:t>: Encontrar </a:t>
                </a:r>
                <a:r>
                  <a:rPr lang="pt-BR" dirty="0" smtClean="0"/>
                  <a:t>os </a:t>
                </a:r>
                <a:r>
                  <a:rPr lang="pt-BR" b="1" i="1" dirty="0" smtClean="0"/>
                  <a:t>parâmetros</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aproximação ótima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
                </a:r>
                <a:r>
                  <a:rPr lang="pt-BR" b="1" i="1" dirty="0" smtClean="0"/>
                  <a:t>atributos</a:t>
                </a:r>
                <a:r>
                  <a:rPr lang="pt-BR" dirty="0" smtClean="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m:t>
                    </m:r>
                    <m:r>
                      <a:rPr lang="pt-BR" b="0" i="1" smtClean="0">
                        <a:latin typeface="Cambria Math" panose="02040503050406030204" pitchFamily="18" charset="0"/>
                      </a:rPr>
                      <m:t>𝐾</m:t>
                    </m:r>
                  </m:oMath>
                </a14:m>
                <a:r>
                  <a:rPr lang="pt-BR" dirty="0" smtClean="0"/>
                  <a:t>.</a:t>
                </a:r>
              </a:p>
              <a:p>
                <a:pPr lvl="1"/>
                <a:r>
                  <a:rPr lang="pt-BR" b="1" dirty="0" smtClean="0"/>
                  <a:t>OBS</a:t>
                </a:r>
                <a:r>
                  <a:rPr lang="pt-BR" dirty="0"/>
                  <a:t>.: </a:t>
                </a:r>
                <a:r>
                  <a:rPr lang="pt-BR" b="1" i="1" dirty="0" smtClean="0"/>
                  <a:t>Linear</a:t>
                </a:r>
                <a:r>
                  <a:rPr lang="pt-BR" dirty="0" smtClean="0"/>
                  <a:t>, nesse contexto, </a:t>
                </a:r>
                <a:r>
                  <a:rPr lang="pt-BR" dirty="0"/>
                  <a:t>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
                </a:r>
                <a:r>
                  <a:rPr lang="pt-BR" b="1" i="1" dirty="0" smtClean="0"/>
                  <a:t>atributos</a:t>
                </a:r>
                <a:r>
                  <a:rPr lang="pt-BR" dirty="0" smtClean="0"/>
                  <a:t>, </a:t>
                </a:r>
                <a:r>
                  <a:rPr lang="pt-BR" dirty="0"/>
                  <a:t>i.e., </a:t>
                </a:r>
                <a14:m>
                  <m:oMath xmlns:m="http://schemas.openxmlformats.org/officeDocument/2006/math">
                    <m:r>
                      <a:rPr lang="pt-BR" b="1" i="1">
                        <a:latin typeface="Cambria Math" panose="02040503050406030204" pitchFamily="18" charset="0"/>
                      </a:rPr>
                      <m:t>𝒙</m:t>
                    </m:r>
                  </m:oMath>
                </a14:m>
                <a:r>
                  <a:rPr lang="pt-BR" dirty="0" smtClean="0"/>
                  <a:t>. Desta forma, os </a:t>
                </a:r>
                <a:r>
                  <a:rPr lang="pt-BR" dirty="0"/>
                  <a:t>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i="1">
                            <a:latin typeface="Cambria Math" panose="02040503050406030204" pitchFamily="18" charset="0"/>
                          </a:rPr>
                          <m:t>2</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2</m:t>
                        </m:r>
                      </m:sub>
                      <m:sup>
                        <m:r>
                          <a:rPr lang="pt-BR" i="1">
                            <a:latin typeface="Cambria Math" panose="02040503050406030204" pitchFamily="18" charset="0"/>
                          </a:rPr>
                          <m:t>2</m:t>
                        </m:r>
                      </m:sup>
                    </m:sSubSup>
                  </m:oMath>
                </a14:m>
                <a:endParaRPr lang="pt-BR" dirty="0" smtClean="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1214"/>
                <a:ext cx="11140440" cy="5306785"/>
              </a:xfrm>
              <a:blipFill rotWithShape="0">
                <a:blip r:embed="rId3"/>
                <a:stretch>
                  <a:fillRect l="-985" t="-2526"/>
                </a:stretch>
              </a:blipFill>
            </p:spPr>
            <p:txBody>
              <a:bodyPr/>
              <a:lstStyle/>
              <a:p>
                <a:r>
                  <a:rPr lang="pt-BR">
                    <a:noFill/>
                  </a:rPr>
                  <a:t> </a:t>
                </a:r>
              </a:p>
            </p:txBody>
          </p:sp>
        </mc:Fallback>
      </mc:AlternateContent>
    </p:spTree>
    <p:extLst>
      <p:ext uri="{BB962C8B-B14F-4D97-AF65-F5344CB8AC3E}">
        <p14:creationId xmlns:p14="http://schemas.microsoft.com/office/powerpoint/2010/main" val="1172618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48127"/>
                <a:ext cx="11024616" cy="927254"/>
              </a:xfrm>
            </p:spPr>
            <p:txBody>
              <a:bodyPr>
                <a:normAutofit/>
              </a:bodyPr>
              <a:lstStyle/>
              <a:p>
                <a:r>
                  <a:rPr lang="pt-BR" dirty="0" smtClean="0"/>
                  <a:t>Exemplo: GDE com </a:t>
                </a:r>
                <a:r>
                  <a:rPr lang="pt-BR" dirty="0"/>
                  <a:t>R</a:t>
                </a:r>
                <a:r>
                  <a:rPr lang="pt-BR" dirty="0" smtClean="0"/>
                  <a:t>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48127"/>
                <a:ext cx="11024616" cy="927254"/>
              </a:xfrm>
              <a:blipFill rotWithShape="0">
                <a:blip r:embed="rId3"/>
                <a:stretch>
                  <a:fillRect l="-2211" t="-8553" b="-190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01219" y="1244569"/>
                <a:ext cx="4190781" cy="5217763"/>
              </a:xfrm>
            </p:spPr>
            <p:txBody>
              <a:bodyPr>
                <a:noAutofit/>
              </a:bodyPr>
              <a:lstStyle/>
              <a:p>
                <a:pPr>
                  <a:lnSpc>
                    <a:spcPct val="100000"/>
                  </a:lnSpc>
                  <a:spcBef>
                    <a:spcPts val="0"/>
                  </a:spcBef>
                </a:pPr>
                <a:r>
                  <a:rPr lang="pt-BR" sz="1800" dirty="0"/>
                  <a:t>Exemplo </a:t>
                </a:r>
                <a:r>
                  <a:rPr lang="pt-BR" sz="1800" dirty="0" smtClean="0"/>
                  <a:t>usando GDE com </a:t>
                </a:r>
                <a:r>
                  <a:rPr lang="pt-BR" sz="1800" b="1" i="1" dirty="0" smtClean="0"/>
                  <a:t>decaimento gradual</a:t>
                </a:r>
                <a:r>
                  <a:rPr lang="pt-BR" sz="1800" dirty="0" smtClean="0"/>
                  <a:t>.</a:t>
                </a:r>
                <a:endParaRPr lang="pt-BR" sz="1800" dirty="0"/>
              </a:p>
              <a:p>
                <a:pPr>
                  <a:lnSpc>
                    <a:spcPct val="100000"/>
                  </a:lnSpc>
                  <a:spcBef>
                    <a:spcPts val="0"/>
                  </a:spcBef>
                </a:pPr>
                <a:r>
                  <a:rPr lang="pt-BR" sz="1800" dirty="0"/>
                  <a:t>O </a:t>
                </a:r>
                <a:r>
                  <a:rPr lang="pt-BR" sz="1800" dirty="0" smtClean="0"/>
                  <a:t>caminho com </a:t>
                </a:r>
                <a:r>
                  <a:rPr lang="pt-BR" sz="1800" b="1" i="1" dirty="0" smtClean="0"/>
                  <a:t>decaimento gradudal </a:t>
                </a:r>
                <a:r>
                  <a:rPr lang="pt-BR" sz="1800" dirty="0"/>
                  <a:t>também não é </a:t>
                </a:r>
                <a:r>
                  <a:rPr lang="pt-BR" sz="1800" dirty="0" smtClean="0"/>
                  <a:t>regular </a:t>
                </a:r>
                <a:r>
                  <a:rPr lang="pt-BR" sz="1800" dirty="0"/>
                  <a:t>para o </a:t>
                </a:r>
                <a:r>
                  <a:rPr lang="pt-BR" sz="1800" dirty="0" smtClean="0"/>
                  <a:t>ponto de mínimo</a:t>
                </a:r>
                <a:r>
                  <a:rPr lang="pt-BR" sz="1800" dirty="0"/>
                  <a:t>.</a:t>
                </a:r>
              </a:p>
              <a:p>
                <a:pPr>
                  <a:lnSpc>
                    <a:spcPct val="100000"/>
                  </a:lnSpc>
                  <a:spcBef>
                    <a:spcPts val="0"/>
                  </a:spcBef>
                </a:pPr>
                <a:r>
                  <a:rPr lang="pt-BR" sz="1800" dirty="0"/>
                  <a:t>Apresenta algumas mudanças de </a:t>
                </a:r>
                <a:r>
                  <a:rPr lang="pt-BR" sz="1800" dirty="0" smtClean="0"/>
                  <a:t>direção ao </a:t>
                </a:r>
                <a:r>
                  <a:rPr lang="pt-BR" sz="1800" dirty="0"/>
                  <a:t>longo do caminho.</a:t>
                </a:r>
              </a:p>
              <a:p>
                <a:pPr>
                  <a:lnSpc>
                    <a:spcPct val="100000"/>
                  </a:lnSpc>
                  <a:spcBef>
                    <a:spcPts val="0"/>
                  </a:spcBef>
                </a:pPr>
                <a:r>
                  <a:rPr lang="pt-BR" sz="1800" dirty="0" smtClean="0"/>
                  <a:t>Porém, a oscilação </a:t>
                </a:r>
                <a:r>
                  <a:rPr lang="pt-BR" sz="1800" dirty="0"/>
                  <a:t>em torno do mínimo é bastante minimizada </a:t>
                </a:r>
                <a:r>
                  <a:rPr lang="pt-BR" sz="1800" dirty="0" smtClean="0"/>
                  <a:t>devido à </a:t>
                </a:r>
                <a:r>
                  <a:rPr lang="pt-BR" sz="1800" b="1" i="1" dirty="0" smtClean="0"/>
                  <a:t>diminuição gradual </a:t>
                </a:r>
                <a:r>
                  <a:rPr lang="pt-BR" sz="1800" dirty="0" smtClean="0"/>
                  <a:t>de </a:t>
                </a:r>
                <a14:m>
                  <m:oMath xmlns:m="http://schemas.openxmlformats.org/officeDocument/2006/math">
                    <m:r>
                      <a:rPr lang="pt-BR" sz="1800" i="1">
                        <a:latin typeface="Cambria Math" panose="02040503050406030204" pitchFamily="18" charset="0"/>
                        <a:ea typeface="Cambria Math" panose="02040503050406030204" pitchFamily="18" charset="0"/>
                      </a:rPr>
                      <m:t>𝛼</m:t>
                    </m:r>
                  </m:oMath>
                </a14:m>
                <a:r>
                  <a:rPr lang="pt-BR" sz="1800" dirty="0" smtClean="0"/>
                  <a:t>.</a:t>
                </a:r>
                <a:endParaRPr lang="pt-BR" sz="1800" dirty="0"/>
              </a:p>
              <a:p>
                <a:pPr>
                  <a:lnSpc>
                    <a:spcPct val="100000"/>
                  </a:lnSpc>
                  <a:spcBef>
                    <a:spcPts val="0"/>
                  </a:spcBef>
                </a:pPr>
                <a:r>
                  <a:rPr lang="pt-BR" sz="1800" dirty="0" smtClean="0"/>
                  <a:t>O passo inicial com valor grande e diminui ao longo das iterações, </a:t>
                </a:r>
                <a:r>
                  <a:rPr lang="pt-BR" sz="1800" dirty="0"/>
                  <a:t>permitindo que o algoritmo se estabilize próximo </a:t>
                </a:r>
                <a:r>
                  <a:rPr lang="pt-BR" sz="1800" dirty="0" smtClean="0"/>
                  <a:t>ao ponto de </a:t>
                </a:r>
                <a:r>
                  <a:rPr lang="pt-BR" sz="1800" dirty="0"/>
                  <a:t>mínimo global</a:t>
                </a:r>
                <a:r>
                  <a:rPr lang="pt-BR" sz="1800" dirty="0" smtClean="0"/>
                  <a:t>.</a:t>
                </a:r>
              </a:p>
              <a:p>
                <a:pPr>
                  <a:lnSpc>
                    <a:spcPct val="100000"/>
                  </a:lnSpc>
                  <a:spcBef>
                    <a:spcPts val="0"/>
                  </a:spcBef>
                </a:pPr>
                <a:r>
                  <a:rPr lang="pt-BR" sz="1800" dirty="0" smtClean="0"/>
                  <a:t>Conseguimos visualizar melhor o efeito da redução de </a:t>
                </a:r>
                <a14:m>
                  <m:oMath xmlns:m="http://schemas.openxmlformats.org/officeDocument/2006/math">
                    <m:r>
                      <a:rPr lang="pt-BR" sz="1800" i="1">
                        <a:latin typeface="Cambria Math" panose="02040503050406030204" pitchFamily="18" charset="0"/>
                        <a:ea typeface="Cambria Math" panose="02040503050406030204" pitchFamily="18" charset="0"/>
                      </a:rPr>
                      <m:t>𝛼</m:t>
                    </m:r>
                  </m:oMath>
                </a14:m>
                <a:r>
                  <a:rPr lang="pt-BR" sz="1800" dirty="0" smtClean="0"/>
                  <a:t> nas figuras que mostram o gradiente.</a:t>
                </a:r>
                <a:endParaRPr lang="pt-BR"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01219" y="1244569"/>
                <a:ext cx="4190781" cy="5217763"/>
              </a:xfrm>
              <a:blipFill rotWithShape="0">
                <a:blip r:embed="rId4"/>
                <a:stretch>
                  <a:fillRect l="-1019" t="-584" r="-1601"/>
                </a:stretch>
              </a:blipFill>
            </p:spPr>
            <p:txBody>
              <a:bodyPr/>
              <a:lstStyle/>
              <a:p>
                <a:r>
                  <a:rPr lang="pt-BR">
                    <a:noFill/>
                  </a:rPr>
                  <a:t> </a:t>
                </a:r>
              </a:p>
            </p:txBody>
          </p:sp>
        </mc:Fallback>
      </mc:AlternateContent>
      <p:sp>
        <p:nvSpPr>
          <p:cNvPr id="8" name="TextBox 7"/>
          <p:cNvSpPr txBox="1"/>
          <p:nvPr/>
        </p:nvSpPr>
        <p:spPr>
          <a:xfrm>
            <a:off x="4852619" y="6495560"/>
            <a:ext cx="7512882" cy="338554"/>
          </a:xfrm>
          <a:prstGeom prst="rect">
            <a:avLst/>
          </a:prstGeom>
          <a:noFill/>
        </p:spPr>
        <p:txBody>
          <a:bodyPr wrap="square" rtlCol="0">
            <a:spAutoFit/>
          </a:bodyPr>
          <a:lstStyle/>
          <a:p>
            <a:r>
              <a:rPr lang="pt-BR" sz="1600" u="sng" dirty="0" smtClean="0">
                <a:solidFill>
                  <a:srgbClr val="00B0F0"/>
                </a:solidFill>
              </a:rPr>
              <a:t>Exemplo</a:t>
            </a:r>
            <a:r>
              <a:rPr lang="pt-BR" sz="1600" u="sng" dirty="0">
                <a:solidFill>
                  <a:srgbClr val="00B0F0"/>
                </a:solidFill>
              </a:rPr>
              <a:t>: </a:t>
            </a:r>
            <a:r>
              <a:rPr lang="pt-BR" sz="1600" u="sng" dirty="0" smtClean="0">
                <a:solidFill>
                  <a:srgbClr val="00B0F0"/>
                </a:solidFill>
              </a:rPr>
              <a:t>stocastic_gradient_descent_with_learning_schedule_and_with_figures.ipynb</a:t>
            </a:r>
            <a:endParaRPr lang="pt-BR" sz="1600" u="sng" dirty="0">
              <a:solidFill>
                <a:srgbClr val="00B0F0"/>
              </a:solidFill>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6579" r="8947" b="2656"/>
          <a:stretch/>
        </p:blipFill>
        <p:spPr>
          <a:xfrm>
            <a:off x="5505107" y="1378281"/>
            <a:ext cx="2426907" cy="241924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7997" r="9413" b="4577"/>
          <a:stretch/>
        </p:blipFill>
        <p:spPr>
          <a:xfrm>
            <a:off x="2746959" y="1375067"/>
            <a:ext cx="2501738" cy="2414463"/>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t="7082" r="9437" b="2629"/>
          <a:stretch/>
        </p:blipFill>
        <p:spPr>
          <a:xfrm>
            <a:off x="55672" y="1357114"/>
            <a:ext cx="2447809" cy="2440416"/>
          </a:xfrm>
          <a:prstGeom prst="rect">
            <a:avLst/>
          </a:prstGeom>
        </p:spPr>
      </p:pic>
      <p:sp>
        <p:nvSpPr>
          <p:cNvPr id="6" name="Right Arrow 5"/>
          <p:cNvSpPr/>
          <p:nvPr/>
        </p:nvSpPr>
        <p:spPr>
          <a:xfrm>
            <a:off x="2516413" y="2452657"/>
            <a:ext cx="230546" cy="249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ight Arrow 9"/>
          <p:cNvSpPr/>
          <p:nvPr/>
        </p:nvSpPr>
        <p:spPr>
          <a:xfrm>
            <a:off x="5261629" y="2452657"/>
            <a:ext cx="230546" cy="249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p:cNvSpPr txBox="1"/>
          <p:nvPr/>
        </p:nvSpPr>
        <p:spPr>
          <a:xfrm>
            <a:off x="183876" y="1008609"/>
            <a:ext cx="2447810" cy="307777"/>
          </a:xfrm>
          <a:prstGeom prst="rect">
            <a:avLst/>
          </a:prstGeom>
          <a:noFill/>
        </p:spPr>
        <p:txBody>
          <a:bodyPr wrap="square" rtlCol="0">
            <a:spAutoFit/>
          </a:bodyPr>
          <a:lstStyle/>
          <a:p>
            <a:pPr algn="ctr"/>
            <a:r>
              <a:rPr lang="pt-BR" sz="1400" b="1" dirty="0" smtClean="0"/>
              <a:t>GDE sem redução programada</a:t>
            </a:r>
            <a:endParaRPr lang="pt-BR" sz="1400" b="1" dirty="0"/>
          </a:p>
        </p:txBody>
      </p:sp>
      <p:sp>
        <p:nvSpPr>
          <p:cNvPr id="12" name="TextBox 11"/>
          <p:cNvSpPr txBox="1"/>
          <p:nvPr/>
        </p:nvSpPr>
        <p:spPr>
          <a:xfrm>
            <a:off x="5632104" y="1049318"/>
            <a:ext cx="2447810" cy="307777"/>
          </a:xfrm>
          <a:prstGeom prst="rect">
            <a:avLst/>
          </a:prstGeom>
          <a:noFill/>
        </p:spPr>
        <p:txBody>
          <a:bodyPr wrap="square" rtlCol="0">
            <a:spAutoFit/>
          </a:bodyPr>
          <a:lstStyle/>
          <a:p>
            <a:pPr algn="ctr"/>
            <a:r>
              <a:rPr lang="pt-BR" sz="1400" b="1" dirty="0" smtClean="0"/>
              <a:t>GDE com redução programada</a:t>
            </a:r>
            <a:endParaRPr lang="pt-BR" sz="1400" b="1" dirty="0"/>
          </a:p>
        </p:txBody>
      </p:sp>
      <p:sp>
        <p:nvSpPr>
          <p:cNvPr id="13" name="TextBox 12"/>
          <p:cNvSpPr txBox="1"/>
          <p:nvPr/>
        </p:nvSpPr>
        <p:spPr>
          <a:xfrm>
            <a:off x="2929092" y="1010377"/>
            <a:ext cx="2447810" cy="307777"/>
          </a:xfrm>
          <a:prstGeom prst="rect">
            <a:avLst/>
          </a:prstGeom>
          <a:noFill/>
        </p:spPr>
        <p:txBody>
          <a:bodyPr wrap="square" rtlCol="0">
            <a:spAutoFit/>
          </a:bodyPr>
          <a:lstStyle/>
          <a:p>
            <a:pPr algn="ctr"/>
            <a:r>
              <a:rPr lang="pt-BR" sz="1400" b="1" dirty="0" smtClean="0"/>
              <a:t>Redução programada</a:t>
            </a:r>
            <a:endParaRPr lang="pt-BR" sz="1400" b="1" dirty="0"/>
          </a:p>
        </p:txBody>
      </p:sp>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2307" t="7344" r="9385" b="3733"/>
          <a:stretch/>
        </p:blipFill>
        <p:spPr>
          <a:xfrm>
            <a:off x="5495069" y="3881776"/>
            <a:ext cx="2436946" cy="2453928"/>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6779" r="9397" b="3612"/>
          <a:stretch/>
        </p:blipFill>
        <p:spPr>
          <a:xfrm>
            <a:off x="55671" y="3898235"/>
            <a:ext cx="2447810" cy="2421010"/>
          </a:xfrm>
          <a:prstGeom prst="rect">
            <a:avLst/>
          </a:prstGeom>
        </p:spPr>
      </p:pic>
      <p:sp>
        <p:nvSpPr>
          <p:cNvPr id="18" name="Rectangle 17"/>
          <p:cNvSpPr/>
          <p:nvPr/>
        </p:nvSpPr>
        <p:spPr>
          <a:xfrm>
            <a:off x="2572685" y="4014416"/>
            <a:ext cx="3001625" cy="2185214"/>
          </a:xfrm>
          <a:prstGeom prst="rect">
            <a:avLst/>
          </a:prstGeom>
        </p:spPr>
        <p:txBody>
          <a:bodyPr wrap="square">
            <a:spAutoFit/>
          </a:bodyPr>
          <a:lstStyle/>
          <a:p>
            <a:r>
              <a:rPr lang="pt-BR" sz="800" dirty="0" smtClean="0">
                <a:solidFill>
                  <a:srgbClr val="008000"/>
                </a:solidFill>
                <a:highlight>
                  <a:srgbClr val="FFFFFF"/>
                </a:highlight>
              </a:rPr>
              <a:t># </a:t>
            </a:r>
            <a:r>
              <a:rPr lang="pt-BR" sz="800" dirty="0">
                <a:solidFill>
                  <a:srgbClr val="008000"/>
                </a:solidFill>
                <a:highlight>
                  <a:srgbClr val="FFFFFF"/>
                </a:highlight>
              </a:rPr>
              <a:t>Learning schedule function.</a:t>
            </a:r>
            <a:endParaRPr lang="pt-BR" sz="800" dirty="0">
              <a:solidFill>
                <a:srgbClr val="000000"/>
              </a:solidFill>
              <a:highlight>
                <a:srgbClr val="FFFFFF"/>
              </a:highlight>
            </a:endParaRPr>
          </a:p>
          <a:p>
            <a:r>
              <a:rPr lang="pt-BR" sz="800" b="1" dirty="0" smtClean="0">
                <a:solidFill>
                  <a:srgbClr val="0000FF"/>
                </a:solidFill>
                <a:highlight>
                  <a:srgbClr val="FFFFFF"/>
                </a:highlight>
              </a:rPr>
              <a:t>def</a:t>
            </a:r>
            <a:r>
              <a:rPr lang="pt-BR" sz="800" dirty="0" smtClean="0">
                <a:solidFill>
                  <a:srgbClr val="000000"/>
                </a:solidFill>
                <a:highlight>
                  <a:srgbClr val="FFFFFF"/>
                </a:highlight>
              </a:rPr>
              <a:t> </a:t>
            </a:r>
            <a:r>
              <a:rPr lang="pt-BR" sz="800" dirty="0" smtClean="0">
                <a:solidFill>
                  <a:srgbClr val="FF00FF"/>
                </a:solidFill>
                <a:highlight>
                  <a:srgbClr val="FFFFFF"/>
                </a:highlight>
              </a:rPr>
              <a:t>stepDecay </a:t>
            </a:r>
            <a:r>
              <a:rPr lang="pt-BR" sz="800" b="1" dirty="0" smtClean="0">
                <a:solidFill>
                  <a:srgbClr val="000080"/>
                </a:solidFill>
                <a:highlight>
                  <a:srgbClr val="FFFFFF"/>
                </a:highlight>
              </a:rPr>
              <a:t>(</a:t>
            </a:r>
            <a:r>
              <a:rPr lang="pt-BR" sz="800" dirty="0" smtClean="0">
                <a:solidFill>
                  <a:srgbClr val="000000"/>
                </a:solidFill>
                <a:highlight>
                  <a:srgbClr val="FFFFFF"/>
                </a:highlight>
              </a:rPr>
              <a:t>alpha_init</a:t>
            </a:r>
            <a:r>
              <a:rPr lang="pt-BR" sz="800" b="1" dirty="0" smtClean="0">
                <a:solidFill>
                  <a:srgbClr val="000080"/>
                </a:solidFill>
                <a:highlight>
                  <a:srgbClr val="FFFFFF"/>
                </a:highlight>
              </a:rPr>
              <a:t>,</a:t>
            </a:r>
            <a:r>
              <a:rPr lang="pt-BR" sz="800" dirty="0" smtClean="0">
                <a:solidFill>
                  <a:srgbClr val="000000"/>
                </a:solidFill>
                <a:highlight>
                  <a:srgbClr val="FFFFFF"/>
                </a:highlight>
              </a:rPr>
              <a:t> </a:t>
            </a:r>
            <a:r>
              <a:rPr lang="pt-BR" sz="800" dirty="0">
                <a:solidFill>
                  <a:srgbClr val="000000"/>
                </a:solidFill>
                <a:highlight>
                  <a:srgbClr val="FFFFFF"/>
                </a:highlight>
              </a:rPr>
              <a:t>t, </a:t>
            </a:r>
            <a:r>
              <a:rPr lang="pt-BR" sz="800" dirty="0" smtClean="0">
                <a:solidFill>
                  <a:srgbClr val="000000"/>
                </a:solidFill>
                <a:highlight>
                  <a:srgbClr val="FFFFFF"/>
                </a:highlight>
              </a:rPr>
              <a:t>epochs_drop=</a:t>
            </a:r>
            <a:r>
              <a:rPr lang="pt-BR" sz="800" dirty="0" smtClean="0">
                <a:solidFill>
                  <a:srgbClr val="FF0000"/>
                </a:solidFill>
                <a:highlight>
                  <a:srgbClr val="FFFFFF"/>
                </a:highlight>
                <a:latin typeface="Courier New" panose="02070309020205020404" pitchFamily="49" charset="0"/>
              </a:rPr>
              <a:t>8</a:t>
            </a:r>
            <a:r>
              <a:rPr lang="pt-BR" sz="800" b="1" dirty="0" smtClean="0">
                <a:solidFill>
                  <a:srgbClr val="000080"/>
                </a:solidFill>
                <a:highlight>
                  <a:srgbClr val="FFFFFF"/>
                </a:highlight>
              </a:rPr>
              <a:t>):</a:t>
            </a:r>
            <a:endParaRPr lang="pt-BR" sz="800" dirty="0">
              <a:solidFill>
                <a:srgbClr val="000000"/>
              </a:solidFill>
              <a:highlight>
                <a:srgbClr val="FFFFFF"/>
              </a:highlight>
            </a:endParaRPr>
          </a:p>
          <a:p>
            <a:r>
              <a:rPr lang="pt-BR" sz="800" dirty="0">
                <a:solidFill>
                  <a:srgbClr val="000000"/>
                </a:solidFill>
                <a:highlight>
                  <a:srgbClr val="FFFFFF"/>
                </a:highlight>
              </a:rPr>
              <a:t> </a:t>
            </a:r>
            <a:r>
              <a:rPr lang="pt-BR" sz="800" dirty="0" smtClean="0">
                <a:solidFill>
                  <a:srgbClr val="000000"/>
                </a:solidFill>
                <a:highlight>
                  <a:srgbClr val="FFFFFF"/>
                </a:highlight>
              </a:rPr>
              <a:t>  drop</a:t>
            </a:r>
            <a:r>
              <a:rPr lang="pt-BR" sz="800" dirty="0" smtClean="0">
                <a:solidFill>
                  <a:srgbClr val="000000"/>
                </a:solidFill>
                <a:highlight>
                  <a:srgbClr val="FFFFFF"/>
                </a:highlight>
                <a:latin typeface="Courier New" panose="02070309020205020404" pitchFamily="49" charset="0"/>
              </a:rPr>
              <a:t> </a:t>
            </a:r>
            <a:r>
              <a:rPr lang="pt-BR" sz="800" b="1" dirty="0">
                <a:solidFill>
                  <a:srgbClr val="000080"/>
                </a:solidFill>
                <a:highlight>
                  <a:srgbClr val="FFFFFF"/>
                </a:highlight>
                <a:latin typeface="Courier New" panose="02070309020205020404" pitchFamily="49" charset="0"/>
              </a:rPr>
              <a:t>=</a:t>
            </a:r>
            <a:r>
              <a:rPr lang="pt-BR" sz="800" dirty="0">
                <a:solidFill>
                  <a:srgbClr val="000000"/>
                </a:solidFill>
                <a:highlight>
                  <a:srgbClr val="FFFFFF"/>
                </a:highlight>
                <a:latin typeface="Courier New" panose="02070309020205020404" pitchFamily="49" charset="0"/>
              </a:rPr>
              <a:t> </a:t>
            </a:r>
            <a:r>
              <a:rPr lang="pt-BR" sz="800" dirty="0" smtClean="0">
                <a:solidFill>
                  <a:srgbClr val="FF0000"/>
                </a:solidFill>
                <a:highlight>
                  <a:srgbClr val="FFFFFF"/>
                </a:highlight>
                <a:latin typeface="Courier New" panose="02070309020205020404" pitchFamily="49" charset="0"/>
              </a:rPr>
              <a:t>0.5</a:t>
            </a:r>
            <a:endParaRPr lang="pt-BR" sz="800" dirty="0">
              <a:solidFill>
                <a:srgbClr val="000000"/>
              </a:solidFill>
              <a:highlight>
                <a:srgbClr val="FFFFFF"/>
              </a:highlight>
              <a:latin typeface="Courier New" panose="02070309020205020404" pitchFamily="49" charset="0"/>
            </a:endParaRPr>
          </a:p>
          <a:p>
            <a:r>
              <a:rPr lang="pt-BR" sz="800" dirty="0">
                <a:solidFill>
                  <a:srgbClr val="000000"/>
                </a:solidFill>
                <a:highlight>
                  <a:srgbClr val="FFFFFF"/>
                </a:highlight>
                <a:latin typeface="Courier New" panose="02070309020205020404" pitchFamily="49" charset="0"/>
              </a:rPr>
              <a:t> </a:t>
            </a:r>
            <a:r>
              <a:rPr lang="pt-BR" sz="800" dirty="0" smtClean="0">
                <a:solidFill>
                  <a:srgbClr val="000000"/>
                </a:solidFill>
                <a:highlight>
                  <a:srgbClr val="FFFFFF"/>
                </a:highlight>
              </a:rPr>
              <a:t>epochs_drop</a:t>
            </a:r>
            <a:r>
              <a:rPr lang="pt-BR" sz="800" dirty="0" smtClean="0">
                <a:solidFill>
                  <a:srgbClr val="000000"/>
                </a:solidFill>
                <a:highlight>
                  <a:srgbClr val="FFFFFF"/>
                </a:highlight>
                <a:latin typeface="Courier New" panose="02070309020205020404" pitchFamily="49" charset="0"/>
              </a:rPr>
              <a:t> </a:t>
            </a:r>
            <a:r>
              <a:rPr lang="pt-BR" sz="800" b="1" dirty="0">
                <a:solidFill>
                  <a:srgbClr val="000080"/>
                </a:solidFill>
                <a:highlight>
                  <a:srgbClr val="FFFFFF"/>
                </a:highlight>
                <a:latin typeface="Courier New" panose="02070309020205020404" pitchFamily="49" charset="0"/>
              </a:rPr>
              <a:t>=</a:t>
            </a:r>
            <a:r>
              <a:rPr lang="pt-BR" sz="800" dirty="0">
                <a:solidFill>
                  <a:srgbClr val="000000"/>
                </a:solidFill>
                <a:highlight>
                  <a:srgbClr val="FFFFFF"/>
                </a:highlight>
                <a:latin typeface="Courier New" panose="02070309020205020404" pitchFamily="49" charset="0"/>
              </a:rPr>
              <a:t> </a:t>
            </a:r>
            <a:r>
              <a:rPr lang="pt-BR" sz="800" dirty="0" smtClean="0">
                <a:solidFill>
                  <a:srgbClr val="FF0000"/>
                </a:solidFill>
                <a:highlight>
                  <a:srgbClr val="FFFFFF"/>
                </a:highlight>
                <a:latin typeface="Courier New" panose="02070309020205020404" pitchFamily="49" charset="0"/>
              </a:rPr>
              <a:t>4.0</a:t>
            </a:r>
            <a:endParaRPr lang="pt-BR" sz="800" dirty="0">
              <a:solidFill>
                <a:srgbClr val="000000"/>
              </a:solidFill>
              <a:highlight>
                <a:srgbClr val="FFFFFF"/>
              </a:highlight>
              <a:latin typeface="Courier New" panose="02070309020205020404" pitchFamily="49" charset="0"/>
            </a:endParaRPr>
          </a:p>
          <a:p>
            <a:r>
              <a:rPr lang="pt-BR" sz="800" dirty="0">
                <a:solidFill>
                  <a:srgbClr val="000000"/>
                </a:solidFill>
                <a:highlight>
                  <a:srgbClr val="FFFFFF"/>
                </a:highlight>
                <a:latin typeface="Courier New" panose="02070309020205020404" pitchFamily="49" charset="0"/>
              </a:rPr>
              <a:t> </a:t>
            </a:r>
            <a:r>
              <a:rPr lang="pt-BR" sz="800" dirty="0" smtClean="0">
                <a:solidFill>
                  <a:srgbClr val="000000"/>
                </a:solidFill>
                <a:highlight>
                  <a:srgbClr val="FFFFFF"/>
                </a:highlight>
              </a:rPr>
              <a:t>alpha</a:t>
            </a:r>
            <a:r>
              <a:rPr lang="pt-BR" sz="800" dirty="0" smtClean="0">
                <a:solidFill>
                  <a:srgbClr val="000000"/>
                </a:solidFill>
                <a:highlight>
                  <a:srgbClr val="FFFFFF"/>
                </a:highlight>
                <a:latin typeface="Courier New" panose="02070309020205020404" pitchFamily="49" charset="0"/>
              </a:rPr>
              <a:t> </a:t>
            </a:r>
            <a:r>
              <a:rPr lang="pt-BR" sz="800" b="1" dirty="0">
                <a:solidFill>
                  <a:srgbClr val="000080"/>
                </a:solidFill>
                <a:highlight>
                  <a:srgbClr val="FFFFFF"/>
                </a:highlight>
                <a:latin typeface="Courier New" panose="02070309020205020404" pitchFamily="49" charset="0"/>
              </a:rPr>
              <a:t>=</a:t>
            </a:r>
            <a:r>
              <a:rPr lang="pt-BR" sz="800" dirty="0">
                <a:solidFill>
                  <a:srgbClr val="000000"/>
                </a:solidFill>
                <a:highlight>
                  <a:srgbClr val="FFFFFF"/>
                </a:highlight>
                <a:latin typeface="Courier New" panose="02070309020205020404" pitchFamily="49" charset="0"/>
              </a:rPr>
              <a:t> </a:t>
            </a:r>
            <a:r>
              <a:rPr lang="pt-BR" sz="800" dirty="0" smtClean="0">
                <a:solidFill>
                  <a:srgbClr val="000000"/>
                </a:solidFill>
                <a:highlight>
                  <a:srgbClr val="FFFFFF"/>
                </a:highlight>
              </a:rPr>
              <a:t>alpha_init</a:t>
            </a:r>
            <a:r>
              <a:rPr lang="pt-BR" sz="800" b="1" dirty="0" smtClean="0">
                <a:solidFill>
                  <a:srgbClr val="000080"/>
                </a:solidFill>
                <a:highlight>
                  <a:srgbClr val="FFFFFF"/>
                </a:highlight>
                <a:latin typeface="Courier New" panose="02070309020205020404" pitchFamily="49" charset="0"/>
              </a:rPr>
              <a:t>*</a:t>
            </a:r>
            <a:r>
              <a:rPr lang="pt-BR" sz="800" dirty="0" smtClean="0">
                <a:solidFill>
                  <a:srgbClr val="000000"/>
                </a:solidFill>
                <a:highlight>
                  <a:srgbClr val="FFFFFF"/>
                </a:highlight>
              </a:rPr>
              <a:t>pow</a:t>
            </a:r>
            <a:r>
              <a:rPr lang="pt-BR" sz="800" b="1" dirty="0" smtClean="0">
                <a:solidFill>
                  <a:srgbClr val="000080"/>
                </a:solidFill>
                <a:highlight>
                  <a:srgbClr val="FFFFFF"/>
                </a:highlight>
              </a:rPr>
              <a:t>(</a:t>
            </a:r>
            <a:r>
              <a:rPr lang="pt-BR" sz="800" dirty="0" smtClean="0">
                <a:solidFill>
                  <a:srgbClr val="000000"/>
                </a:solidFill>
                <a:highlight>
                  <a:srgbClr val="FFFFFF"/>
                </a:highlight>
              </a:rPr>
              <a:t>drop</a:t>
            </a:r>
            <a:r>
              <a:rPr lang="pt-BR" sz="800" b="1" dirty="0" smtClean="0">
                <a:solidFill>
                  <a:srgbClr val="000080"/>
                </a:solidFill>
                <a:highlight>
                  <a:srgbClr val="FFFFFF"/>
                </a:highlight>
                <a:latin typeface="Courier New" panose="02070309020205020404" pitchFamily="49" charset="0"/>
              </a:rPr>
              <a:t>,</a:t>
            </a:r>
            <a:r>
              <a:rPr lang="pt-BR" sz="800" dirty="0" smtClean="0">
                <a:solidFill>
                  <a:srgbClr val="000000"/>
                </a:solidFill>
                <a:highlight>
                  <a:srgbClr val="FFFFFF"/>
                </a:highlight>
              </a:rPr>
              <a:t>floor</a:t>
            </a:r>
            <a:r>
              <a:rPr lang="pt-BR" sz="800" b="1" dirty="0">
                <a:solidFill>
                  <a:srgbClr val="000080"/>
                </a:solidFill>
                <a:highlight>
                  <a:srgbClr val="FFFFFF"/>
                </a:highlight>
                <a:latin typeface="Courier New" panose="02070309020205020404" pitchFamily="49" charset="0"/>
              </a:rPr>
              <a:t>((</a:t>
            </a:r>
            <a:r>
              <a:rPr lang="pt-BR" sz="800" dirty="0">
                <a:solidFill>
                  <a:srgbClr val="FF0000"/>
                </a:solidFill>
                <a:highlight>
                  <a:srgbClr val="FFFFFF"/>
                </a:highlight>
                <a:latin typeface="Courier New" panose="02070309020205020404" pitchFamily="49" charset="0"/>
              </a:rPr>
              <a:t>1</a:t>
            </a:r>
            <a:r>
              <a:rPr lang="pt-BR" sz="800" b="1" dirty="0">
                <a:solidFill>
                  <a:srgbClr val="000080"/>
                </a:solidFill>
                <a:highlight>
                  <a:srgbClr val="FFFFFF"/>
                </a:highlight>
                <a:latin typeface="Courier New" panose="02070309020205020404" pitchFamily="49" charset="0"/>
              </a:rPr>
              <a:t>+</a:t>
            </a:r>
            <a:r>
              <a:rPr lang="pt-BR" sz="800" dirty="0">
                <a:solidFill>
                  <a:srgbClr val="000000"/>
                </a:solidFill>
                <a:highlight>
                  <a:srgbClr val="FFFFFF"/>
                </a:highlight>
                <a:latin typeface="Courier New" panose="02070309020205020404" pitchFamily="49" charset="0"/>
              </a:rPr>
              <a:t>t</a:t>
            </a:r>
            <a:r>
              <a:rPr lang="pt-BR" sz="800" b="1" dirty="0">
                <a:solidFill>
                  <a:srgbClr val="000080"/>
                </a:solidFill>
                <a:highlight>
                  <a:srgbClr val="FFFFFF"/>
                </a:highlight>
                <a:latin typeface="Courier New" panose="02070309020205020404" pitchFamily="49" charset="0"/>
              </a:rPr>
              <a:t>)/</a:t>
            </a:r>
            <a:r>
              <a:rPr lang="pt-BR" sz="800" dirty="0">
                <a:solidFill>
                  <a:srgbClr val="000000"/>
                </a:solidFill>
                <a:highlight>
                  <a:srgbClr val="FFFFFF"/>
                </a:highlight>
              </a:rPr>
              <a:t>epochs_drop</a:t>
            </a:r>
            <a:r>
              <a:rPr lang="pt-BR" sz="800" b="1" dirty="0" smtClean="0">
                <a:solidFill>
                  <a:srgbClr val="000080"/>
                </a:solidFill>
                <a:highlight>
                  <a:srgbClr val="FFFFFF"/>
                </a:highlight>
                <a:latin typeface="Courier New" panose="02070309020205020404" pitchFamily="49" charset="0"/>
              </a:rPr>
              <a:t>))</a:t>
            </a:r>
            <a:endParaRPr lang="pt-BR" sz="800" dirty="0">
              <a:solidFill>
                <a:srgbClr val="000000"/>
              </a:solidFill>
              <a:highlight>
                <a:srgbClr val="FFFFFF"/>
              </a:highlight>
              <a:latin typeface="Courier New" panose="02070309020205020404" pitchFamily="49" charset="0"/>
            </a:endParaRPr>
          </a:p>
          <a:p>
            <a:r>
              <a:rPr lang="pt-BR" sz="800" b="1" dirty="0">
                <a:solidFill>
                  <a:srgbClr val="000000"/>
                </a:solidFill>
                <a:highlight>
                  <a:srgbClr val="FFFFFF"/>
                </a:highlight>
                <a:latin typeface="Courier New" panose="02070309020205020404" pitchFamily="49" charset="0"/>
              </a:rPr>
              <a:t> </a:t>
            </a:r>
            <a:r>
              <a:rPr lang="pt-BR" sz="800" b="1" dirty="0" smtClean="0">
                <a:solidFill>
                  <a:srgbClr val="0000FF"/>
                </a:solidFill>
                <a:highlight>
                  <a:srgbClr val="FFFFFF"/>
                </a:highlight>
                <a:latin typeface="Courier New" panose="02070309020205020404" pitchFamily="49" charset="0"/>
              </a:rPr>
              <a:t>return</a:t>
            </a:r>
            <a:r>
              <a:rPr lang="pt-BR" sz="800" dirty="0" smtClean="0">
                <a:solidFill>
                  <a:srgbClr val="000000"/>
                </a:solidFill>
                <a:highlight>
                  <a:srgbClr val="FFFFFF"/>
                </a:highlight>
                <a:latin typeface="Courier New" panose="02070309020205020404" pitchFamily="49" charset="0"/>
              </a:rPr>
              <a:t> </a:t>
            </a:r>
            <a:r>
              <a:rPr lang="pt-BR" sz="800" dirty="0" smtClean="0">
                <a:solidFill>
                  <a:srgbClr val="000000"/>
                </a:solidFill>
                <a:highlight>
                  <a:srgbClr val="FFFFFF"/>
                </a:highlight>
              </a:rPr>
              <a:t>alpha</a:t>
            </a:r>
          </a:p>
          <a:p>
            <a:endParaRPr lang="pt-BR" sz="800" dirty="0">
              <a:solidFill>
                <a:srgbClr val="000000"/>
              </a:solidFill>
              <a:highlight>
                <a:srgbClr val="FFFFFF"/>
              </a:highlight>
            </a:endParaRPr>
          </a:p>
          <a:p>
            <a:r>
              <a:rPr lang="pt-BR" sz="800" dirty="0">
                <a:solidFill>
                  <a:srgbClr val="008000"/>
                </a:solidFill>
                <a:highlight>
                  <a:srgbClr val="FFFFFF"/>
                </a:highlight>
              </a:rPr>
              <a:t># Stocastic gradient-descent loop.</a:t>
            </a:r>
            <a:endParaRPr lang="pt-BR" sz="800" dirty="0">
              <a:solidFill>
                <a:srgbClr val="000000"/>
              </a:solidFill>
              <a:highlight>
                <a:srgbClr val="FFFFFF"/>
              </a:highlight>
            </a:endParaRPr>
          </a:p>
          <a:p>
            <a:r>
              <a:rPr lang="pt-BR" sz="800" b="1" dirty="0">
                <a:solidFill>
                  <a:srgbClr val="0000FF"/>
                </a:solidFill>
                <a:highlight>
                  <a:srgbClr val="FFFFFF"/>
                </a:highlight>
              </a:rPr>
              <a:t>for</a:t>
            </a:r>
            <a:r>
              <a:rPr lang="pt-BR" sz="800" dirty="0">
                <a:solidFill>
                  <a:srgbClr val="000000"/>
                </a:solidFill>
                <a:highlight>
                  <a:srgbClr val="FFFFFF"/>
                </a:highlight>
              </a:rPr>
              <a:t> epoch </a:t>
            </a:r>
            <a:r>
              <a:rPr lang="pt-BR" sz="800" b="1" dirty="0">
                <a:solidFill>
                  <a:srgbClr val="0000FF"/>
                </a:solidFill>
                <a:highlight>
                  <a:srgbClr val="FFFFFF"/>
                </a:highlight>
              </a:rPr>
              <a:t>in</a:t>
            </a:r>
            <a:r>
              <a:rPr lang="pt-BR" sz="800" dirty="0">
                <a:solidFill>
                  <a:srgbClr val="000000"/>
                </a:solidFill>
                <a:highlight>
                  <a:srgbClr val="FFFFFF"/>
                </a:highlight>
              </a:rPr>
              <a:t> </a:t>
            </a:r>
            <a:r>
              <a:rPr lang="pt-BR" sz="800" b="1" dirty="0">
                <a:solidFill>
                  <a:srgbClr val="880088"/>
                </a:solidFill>
                <a:highlight>
                  <a:srgbClr val="FFFFFF"/>
                </a:highlight>
              </a:rPr>
              <a:t>range</a:t>
            </a:r>
            <a:r>
              <a:rPr lang="pt-BR" sz="800" b="1" dirty="0">
                <a:solidFill>
                  <a:srgbClr val="000080"/>
                </a:solidFill>
                <a:highlight>
                  <a:srgbClr val="FFFFFF"/>
                </a:highlight>
              </a:rPr>
              <a:t>(</a:t>
            </a:r>
            <a:r>
              <a:rPr lang="pt-BR" sz="800" dirty="0">
                <a:solidFill>
                  <a:srgbClr val="000000"/>
                </a:solidFill>
                <a:highlight>
                  <a:srgbClr val="FFFFFF"/>
                </a:highlight>
              </a:rPr>
              <a:t>n_epochs</a:t>
            </a:r>
            <a:r>
              <a:rPr lang="pt-BR" sz="800" b="1" dirty="0">
                <a:solidFill>
                  <a:srgbClr val="000080"/>
                </a:solidFill>
                <a:highlight>
                  <a:srgbClr val="FFFFFF"/>
                </a:highlight>
              </a:rPr>
              <a:t>):</a:t>
            </a:r>
          </a:p>
          <a:p>
            <a:r>
              <a:rPr lang="pt-BR" sz="800" b="1" dirty="0">
                <a:solidFill>
                  <a:srgbClr val="000080"/>
                </a:solidFill>
                <a:highlight>
                  <a:srgbClr val="FFFFFF"/>
                </a:highlight>
              </a:rPr>
              <a:t> </a:t>
            </a:r>
            <a:r>
              <a:rPr lang="pt-BR" sz="800" dirty="0">
                <a:solidFill>
                  <a:srgbClr val="000000"/>
                </a:solidFill>
                <a:highlight>
                  <a:srgbClr val="FFFFFF"/>
                </a:highlight>
              </a:rPr>
              <a:t>si = random.sample(range(0, N), N)</a:t>
            </a:r>
          </a:p>
          <a:p>
            <a:r>
              <a:rPr lang="pt-BR" sz="800" dirty="0">
                <a:solidFill>
                  <a:srgbClr val="000000"/>
                </a:solidFill>
                <a:highlight>
                  <a:srgbClr val="FFFFFF"/>
                </a:highlight>
              </a:rPr>
              <a:t>    </a:t>
            </a:r>
            <a:r>
              <a:rPr lang="pt-BR" sz="800" b="1" dirty="0">
                <a:solidFill>
                  <a:srgbClr val="0000FF"/>
                </a:solidFill>
                <a:highlight>
                  <a:srgbClr val="FFFFFF"/>
                </a:highlight>
              </a:rPr>
              <a:t>for</a:t>
            </a:r>
            <a:r>
              <a:rPr lang="pt-BR" sz="800" dirty="0">
                <a:solidFill>
                  <a:srgbClr val="000000"/>
                </a:solidFill>
                <a:highlight>
                  <a:srgbClr val="FFFFFF"/>
                </a:highlight>
              </a:rPr>
              <a:t> i </a:t>
            </a:r>
            <a:r>
              <a:rPr lang="pt-BR" sz="800" b="1" dirty="0">
                <a:solidFill>
                  <a:srgbClr val="0000FF"/>
                </a:solidFill>
                <a:highlight>
                  <a:srgbClr val="FFFFFF"/>
                </a:highlight>
              </a:rPr>
              <a:t>in</a:t>
            </a:r>
            <a:r>
              <a:rPr lang="pt-BR" sz="800" dirty="0">
                <a:solidFill>
                  <a:srgbClr val="000000"/>
                </a:solidFill>
                <a:highlight>
                  <a:srgbClr val="FFFFFF"/>
                </a:highlight>
              </a:rPr>
              <a:t> </a:t>
            </a:r>
            <a:r>
              <a:rPr lang="pt-BR" sz="800" b="1" dirty="0">
                <a:solidFill>
                  <a:srgbClr val="880088"/>
                </a:solidFill>
                <a:highlight>
                  <a:srgbClr val="FFFFFF"/>
                </a:highlight>
              </a:rPr>
              <a:t>range</a:t>
            </a:r>
            <a:r>
              <a:rPr lang="pt-BR" sz="800" b="1" dirty="0">
                <a:solidFill>
                  <a:srgbClr val="000080"/>
                </a:solidFill>
                <a:highlight>
                  <a:srgbClr val="FFFFFF"/>
                </a:highlight>
              </a:rPr>
              <a:t>(</a:t>
            </a:r>
            <a:r>
              <a:rPr lang="pt-BR" sz="800" dirty="0">
                <a:solidFill>
                  <a:srgbClr val="000000"/>
                </a:solidFill>
                <a:highlight>
                  <a:srgbClr val="FFFFFF"/>
                </a:highlight>
              </a:rPr>
              <a:t>N</a:t>
            </a:r>
            <a:r>
              <a:rPr lang="pt-BR" sz="800" b="1" dirty="0">
                <a:solidFill>
                  <a:srgbClr val="000080"/>
                </a:solidFill>
                <a:highlight>
                  <a:srgbClr val="FFFFFF"/>
                </a:highlight>
              </a:rPr>
              <a:t>):</a:t>
            </a:r>
            <a:endParaRPr lang="pt-BR" sz="800" dirty="0">
              <a:solidFill>
                <a:srgbClr val="000000"/>
              </a:solidFill>
              <a:highlight>
                <a:srgbClr val="FFFFFF"/>
              </a:highlight>
            </a:endParaRPr>
          </a:p>
          <a:p>
            <a:r>
              <a:rPr lang="pt-BR" sz="800" dirty="0">
                <a:solidFill>
                  <a:srgbClr val="000000"/>
                </a:solidFill>
                <a:highlight>
                  <a:srgbClr val="FFFFFF"/>
                </a:highlight>
              </a:rPr>
              <a:t>        random_index </a:t>
            </a:r>
            <a:r>
              <a:rPr lang="pt-BR" sz="800" b="1" dirty="0">
                <a:solidFill>
                  <a:srgbClr val="000080"/>
                </a:solidFill>
                <a:highlight>
                  <a:srgbClr val="FFFFFF"/>
                </a:highlight>
              </a:rPr>
              <a:t>= si[i]</a:t>
            </a:r>
            <a:endParaRPr lang="pt-BR" sz="800" dirty="0">
              <a:solidFill>
                <a:srgbClr val="000000"/>
              </a:solidFill>
              <a:highlight>
                <a:srgbClr val="FFFFFF"/>
              </a:highlight>
            </a:endParaRPr>
          </a:p>
          <a:p>
            <a:r>
              <a:rPr lang="pt-BR" sz="800" dirty="0">
                <a:solidFill>
                  <a:srgbClr val="000000"/>
                </a:solidFill>
                <a:highlight>
                  <a:srgbClr val="FFFFFF"/>
                </a:highlight>
              </a:rPr>
              <a:t>        xi </a:t>
            </a:r>
            <a:r>
              <a:rPr lang="pt-BR" sz="800" b="1" dirty="0">
                <a:solidFill>
                  <a:srgbClr val="000080"/>
                </a:solidFill>
                <a:highlight>
                  <a:srgbClr val="FFFFFF"/>
                </a:highlight>
              </a:rPr>
              <a:t>=</a:t>
            </a:r>
            <a:r>
              <a:rPr lang="pt-BR" sz="800" dirty="0">
                <a:solidFill>
                  <a:srgbClr val="000000"/>
                </a:solidFill>
                <a:highlight>
                  <a:srgbClr val="FFFFFF"/>
                </a:highlight>
              </a:rPr>
              <a:t> X</a:t>
            </a:r>
            <a:r>
              <a:rPr lang="pt-BR" sz="800" b="1" dirty="0">
                <a:solidFill>
                  <a:srgbClr val="000080"/>
                </a:solidFill>
                <a:highlight>
                  <a:srgbClr val="FFFFFF"/>
                </a:highlight>
              </a:rPr>
              <a:t>[</a:t>
            </a:r>
            <a:r>
              <a:rPr lang="pt-BR" sz="800" dirty="0">
                <a:solidFill>
                  <a:srgbClr val="000000"/>
                </a:solidFill>
                <a:highlight>
                  <a:srgbClr val="FFFFFF"/>
                </a:highlight>
              </a:rPr>
              <a:t>random_index</a:t>
            </a:r>
            <a:r>
              <a:rPr lang="pt-BR" sz="800" b="1" dirty="0">
                <a:solidFill>
                  <a:srgbClr val="000080"/>
                </a:solidFill>
                <a:highlight>
                  <a:srgbClr val="FFFFFF"/>
                </a:highlight>
              </a:rPr>
              <a:t>:</a:t>
            </a:r>
            <a:r>
              <a:rPr lang="pt-BR" sz="800" dirty="0">
                <a:solidFill>
                  <a:srgbClr val="000000"/>
                </a:solidFill>
                <a:highlight>
                  <a:srgbClr val="FFFFFF"/>
                </a:highlight>
              </a:rPr>
              <a:t>random_index</a:t>
            </a:r>
            <a:r>
              <a:rPr lang="pt-BR" sz="800" b="1" dirty="0">
                <a:solidFill>
                  <a:srgbClr val="000080"/>
                </a:solidFill>
                <a:highlight>
                  <a:srgbClr val="FFFFFF"/>
                </a:highlight>
              </a:rPr>
              <a:t>+</a:t>
            </a:r>
            <a:r>
              <a:rPr lang="pt-BR" sz="800" dirty="0">
                <a:solidFill>
                  <a:srgbClr val="FF0000"/>
                </a:solidFill>
                <a:highlight>
                  <a:srgbClr val="FFFFFF"/>
                </a:highlight>
              </a:rPr>
              <a:t>1</a:t>
            </a:r>
            <a:r>
              <a:rPr lang="pt-BR" sz="800" b="1" dirty="0">
                <a:solidFill>
                  <a:srgbClr val="000080"/>
                </a:solidFill>
                <a:highlight>
                  <a:srgbClr val="FFFFFF"/>
                </a:highlight>
              </a:rPr>
              <a:t>]</a:t>
            </a:r>
            <a:endParaRPr lang="pt-BR" sz="800" dirty="0">
              <a:solidFill>
                <a:srgbClr val="000000"/>
              </a:solidFill>
              <a:highlight>
                <a:srgbClr val="FFFFFF"/>
              </a:highlight>
            </a:endParaRPr>
          </a:p>
          <a:p>
            <a:r>
              <a:rPr lang="pt-BR" sz="800" dirty="0">
                <a:solidFill>
                  <a:srgbClr val="000000"/>
                </a:solidFill>
                <a:highlight>
                  <a:srgbClr val="FFFFFF"/>
                </a:highlight>
              </a:rPr>
              <a:t>        yi </a:t>
            </a:r>
            <a:r>
              <a:rPr lang="pt-BR" sz="800" b="1" dirty="0">
                <a:solidFill>
                  <a:srgbClr val="000080"/>
                </a:solidFill>
                <a:highlight>
                  <a:srgbClr val="FFFFFF"/>
                </a:highlight>
              </a:rPr>
              <a:t>=</a:t>
            </a:r>
            <a:r>
              <a:rPr lang="pt-BR" sz="800" dirty="0">
                <a:solidFill>
                  <a:srgbClr val="000000"/>
                </a:solidFill>
                <a:highlight>
                  <a:srgbClr val="FFFFFF"/>
                </a:highlight>
              </a:rPr>
              <a:t> y</a:t>
            </a:r>
            <a:r>
              <a:rPr lang="pt-BR" sz="800" b="1" dirty="0">
                <a:solidFill>
                  <a:srgbClr val="000080"/>
                </a:solidFill>
                <a:highlight>
                  <a:srgbClr val="FFFFFF"/>
                </a:highlight>
              </a:rPr>
              <a:t>[</a:t>
            </a:r>
            <a:r>
              <a:rPr lang="pt-BR" sz="800" dirty="0">
                <a:solidFill>
                  <a:srgbClr val="000000"/>
                </a:solidFill>
                <a:highlight>
                  <a:srgbClr val="FFFFFF"/>
                </a:highlight>
              </a:rPr>
              <a:t>random_index</a:t>
            </a:r>
            <a:r>
              <a:rPr lang="pt-BR" sz="800" b="1" dirty="0">
                <a:solidFill>
                  <a:srgbClr val="000080"/>
                </a:solidFill>
                <a:highlight>
                  <a:srgbClr val="FFFFFF"/>
                </a:highlight>
              </a:rPr>
              <a:t>:</a:t>
            </a:r>
            <a:r>
              <a:rPr lang="pt-BR" sz="800" dirty="0">
                <a:solidFill>
                  <a:srgbClr val="000000"/>
                </a:solidFill>
                <a:highlight>
                  <a:srgbClr val="FFFFFF"/>
                </a:highlight>
              </a:rPr>
              <a:t>random_index</a:t>
            </a:r>
            <a:r>
              <a:rPr lang="pt-BR" sz="800" b="1" dirty="0">
                <a:solidFill>
                  <a:srgbClr val="000080"/>
                </a:solidFill>
                <a:highlight>
                  <a:srgbClr val="FFFFFF"/>
                </a:highlight>
              </a:rPr>
              <a:t>+</a:t>
            </a:r>
            <a:r>
              <a:rPr lang="pt-BR" sz="800" dirty="0">
                <a:solidFill>
                  <a:srgbClr val="FF0000"/>
                </a:solidFill>
                <a:highlight>
                  <a:srgbClr val="FFFFFF"/>
                </a:highlight>
              </a:rPr>
              <a:t>1</a:t>
            </a:r>
            <a:r>
              <a:rPr lang="pt-BR" sz="800" b="1" dirty="0">
                <a:solidFill>
                  <a:srgbClr val="000080"/>
                </a:solidFill>
                <a:highlight>
                  <a:srgbClr val="FFFFFF"/>
                </a:highlight>
              </a:rPr>
              <a:t>]</a:t>
            </a:r>
            <a:endParaRPr lang="pt-BR" sz="800" dirty="0">
              <a:solidFill>
                <a:srgbClr val="000000"/>
              </a:solidFill>
              <a:highlight>
                <a:srgbClr val="FFFFFF"/>
              </a:highlight>
            </a:endParaRPr>
          </a:p>
          <a:p>
            <a:r>
              <a:rPr lang="pt-BR" sz="800" dirty="0">
                <a:solidFill>
                  <a:srgbClr val="000000"/>
                </a:solidFill>
                <a:highlight>
                  <a:srgbClr val="FFFFFF"/>
                </a:highlight>
              </a:rPr>
              <a:t>        gradient </a:t>
            </a:r>
            <a:r>
              <a:rPr lang="pt-BR" sz="800" b="1" dirty="0">
                <a:solidFill>
                  <a:srgbClr val="000080"/>
                </a:solidFill>
                <a:highlight>
                  <a:srgbClr val="FFFFFF"/>
                </a:highlight>
              </a:rPr>
              <a:t>=</a:t>
            </a:r>
            <a:r>
              <a:rPr lang="pt-BR" sz="800" dirty="0">
                <a:solidFill>
                  <a:srgbClr val="000000"/>
                </a:solidFill>
                <a:highlight>
                  <a:srgbClr val="FFFFFF"/>
                </a:highlight>
              </a:rPr>
              <a:t> </a:t>
            </a:r>
            <a:r>
              <a:rPr lang="pt-BR" sz="800" b="1" dirty="0">
                <a:solidFill>
                  <a:srgbClr val="000080"/>
                </a:solidFill>
                <a:highlight>
                  <a:srgbClr val="FFFFFF"/>
                </a:highlight>
              </a:rPr>
              <a:t>-</a:t>
            </a:r>
            <a:r>
              <a:rPr lang="pt-BR" sz="800" dirty="0">
                <a:solidFill>
                  <a:srgbClr val="FF0000"/>
                </a:solidFill>
                <a:highlight>
                  <a:srgbClr val="FFFFFF"/>
                </a:highlight>
              </a:rPr>
              <a:t>2</a:t>
            </a:r>
            <a:r>
              <a:rPr lang="pt-BR" sz="800" b="1" dirty="0">
                <a:solidFill>
                  <a:srgbClr val="000080"/>
                </a:solidFill>
                <a:highlight>
                  <a:srgbClr val="FFFFFF"/>
                </a:highlight>
              </a:rPr>
              <a:t>*</a:t>
            </a:r>
            <a:r>
              <a:rPr lang="pt-BR" sz="800" dirty="0">
                <a:solidFill>
                  <a:srgbClr val="000000"/>
                </a:solidFill>
                <a:highlight>
                  <a:srgbClr val="FFFFFF"/>
                </a:highlight>
              </a:rPr>
              <a:t>xi</a:t>
            </a:r>
            <a:r>
              <a:rPr lang="pt-BR" sz="800" b="1" dirty="0">
                <a:solidFill>
                  <a:srgbClr val="000080"/>
                </a:solidFill>
                <a:highlight>
                  <a:srgbClr val="FFFFFF"/>
                </a:highlight>
              </a:rPr>
              <a:t>.</a:t>
            </a:r>
            <a:r>
              <a:rPr lang="pt-BR" sz="800" dirty="0">
                <a:solidFill>
                  <a:srgbClr val="000000"/>
                </a:solidFill>
                <a:highlight>
                  <a:srgbClr val="FFFFFF"/>
                </a:highlight>
              </a:rPr>
              <a:t>T</a:t>
            </a:r>
            <a:r>
              <a:rPr lang="pt-BR" sz="800" b="1" dirty="0">
                <a:solidFill>
                  <a:srgbClr val="000080"/>
                </a:solidFill>
                <a:highlight>
                  <a:srgbClr val="FFFFFF"/>
                </a:highlight>
              </a:rPr>
              <a:t>.</a:t>
            </a:r>
            <a:r>
              <a:rPr lang="pt-BR" sz="800" dirty="0">
                <a:solidFill>
                  <a:srgbClr val="000000"/>
                </a:solidFill>
                <a:highlight>
                  <a:srgbClr val="FFFFFF"/>
                </a:highlight>
              </a:rPr>
              <a:t>dot</a:t>
            </a:r>
            <a:r>
              <a:rPr lang="pt-BR" sz="800" b="1" dirty="0">
                <a:solidFill>
                  <a:srgbClr val="000080"/>
                </a:solidFill>
                <a:highlight>
                  <a:srgbClr val="FFFFFF"/>
                </a:highlight>
              </a:rPr>
              <a:t>(</a:t>
            </a:r>
            <a:r>
              <a:rPr lang="pt-BR" sz="800" dirty="0">
                <a:solidFill>
                  <a:srgbClr val="000000"/>
                </a:solidFill>
                <a:highlight>
                  <a:srgbClr val="FFFFFF"/>
                </a:highlight>
              </a:rPr>
              <a:t>yi </a:t>
            </a:r>
            <a:r>
              <a:rPr lang="pt-BR" sz="800" b="1" dirty="0">
                <a:solidFill>
                  <a:srgbClr val="000080"/>
                </a:solidFill>
                <a:highlight>
                  <a:srgbClr val="FFFFFF"/>
                </a:highlight>
              </a:rPr>
              <a:t>-</a:t>
            </a:r>
            <a:r>
              <a:rPr lang="pt-BR" sz="800" dirty="0">
                <a:solidFill>
                  <a:srgbClr val="000000"/>
                </a:solidFill>
                <a:highlight>
                  <a:srgbClr val="FFFFFF"/>
                </a:highlight>
              </a:rPr>
              <a:t> xi</a:t>
            </a:r>
            <a:r>
              <a:rPr lang="pt-BR" sz="800" b="1" dirty="0">
                <a:solidFill>
                  <a:srgbClr val="000080"/>
                </a:solidFill>
                <a:highlight>
                  <a:srgbClr val="FFFFFF"/>
                </a:highlight>
              </a:rPr>
              <a:t>.</a:t>
            </a:r>
            <a:r>
              <a:rPr lang="pt-BR" sz="800" dirty="0">
                <a:solidFill>
                  <a:srgbClr val="000000"/>
                </a:solidFill>
                <a:highlight>
                  <a:srgbClr val="FFFFFF"/>
                </a:highlight>
              </a:rPr>
              <a:t>dot</a:t>
            </a:r>
            <a:r>
              <a:rPr lang="pt-BR" sz="800" b="1" dirty="0">
                <a:solidFill>
                  <a:srgbClr val="000080"/>
                </a:solidFill>
                <a:highlight>
                  <a:srgbClr val="FFFFFF"/>
                </a:highlight>
              </a:rPr>
              <a:t>(</a:t>
            </a:r>
            <a:r>
              <a:rPr lang="pt-BR" sz="800" dirty="0">
                <a:solidFill>
                  <a:srgbClr val="000000"/>
                </a:solidFill>
                <a:highlight>
                  <a:srgbClr val="FFFFFF"/>
                </a:highlight>
              </a:rPr>
              <a:t>a</a:t>
            </a:r>
            <a:r>
              <a:rPr lang="pt-BR" sz="800" b="1" dirty="0">
                <a:solidFill>
                  <a:srgbClr val="000080"/>
                </a:solidFill>
                <a:highlight>
                  <a:srgbClr val="FFFFFF"/>
                </a:highlight>
              </a:rPr>
              <a:t>))</a:t>
            </a:r>
            <a:endParaRPr lang="pt-BR" sz="800" dirty="0">
              <a:solidFill>
                <a:srgbClr val="000000"/>
              </a:solidFill>
              <a:highlight>
                <a:srgbClr val="FFFFFF"/>
              </a:highlight>
            </a:endParaRPr>
          </a:p>
          <a:p>
            <a:r>
              <a:rPr lang="sv-SE" sz="800" dirty="0">
                <a:solidFill>
                  <a:srgbClr val="000000"/>
                </a:solidFill>
                <a:highlight>
                  <a:srgbClr val="FFFFFF"/>
                </a:highlight>
              </a:rPr>
              <a:t>        </a:t>
            </a:r>
            <a:r>
              <a:rPr lang="pt-BR" sz="800" dirty="0">
                <a:solidFill>
                  <a:srgbClr val="000000"/>
                </a:solidFill>
                <a:highlight>
                  <a:srgbClr val="FFFFFF"/>
                </a:highlight>
              </a:rPr>
              <a:t>alpha</a:t>
            </a:r>
            <a:r>
              <a:rPr lang="sv-SE" sz="800" dirty="0">
                <a:solidFill>
                  <a:srgbClr val="000000"/>
                </a:solidFill>
                <a:highlight>
                  <a:srgbClr val="FFFFFF"/>
                </a:highlight>
              </a:rPr>
              <a:t> </a:t>
            </a:r>
            <a:r>
              <a:rPr lang="sv-SE" sz="800" b="1" dirty="0">
                <a:solidFill>
                  <a:srgbClr val="000080"/>
                </a:solidFill>
                <a:highlight>
                  <a:srgbClr val="FFFFFF"/>
                </a:highlight>
              </a:rPr>
              <a:t>=</a:t>
            </a:r>
            <a:r>
              <a:rPr lang="sv-SE" sz="800" dirty="0">
                <a:solidFill>
                  <a:srgbClr val="000000"/>
                </a:solidFill>
                <a:highlight>
                  <a:srgbClr val="FFFFFF"/>
                </a:highlight>
              </a:rPr>
              <a:t> </a:t>
            </a:r>
            <a:r>
              <a:rPr lang="sv-SE" sz="800" dirty="0" smtClean="0">
                <a:solidFill>
                  <a:srgbClr val="000000"/>
                </a:solidFill>
                <a:highlight>
                  <a:srgbClr val="FFFFFF"/>
                </a:highlight>
              </a:rPr>
              <a:t>stepDecay(</a:t>
            </a:r>
            <a:r>
              <a:rPr lang="pt-BR" sz="800" dirty="0" smtClean="0">
                <a:solidFill>
                  <a:srgbClr val="000000"/>
                </a:solidFill>
                <a:highlight>
                  <a:srgbClr val="FFFFFF"/>
                </a:highlight>
              </a:rPr>
              <a:t>alpha_int</a:t>
            </a:r>
            <a:r>
              <a:rPr lang="sv-SE" sz="800" b="1" dirty="0">
                <a:solidFill>
                  <a:srgbClr val="000080"/>
                </a:solidFill>
                <a:highlight>
                  <a:srgbClr val="FFFFFF"/>
                </a:highlight>
              </a:rPr>
              <a:t>,</a:t>
            </a:r>
            <a:r>
              <a:rPr lang="sv-SE" sz="800" dirty="0">
                <a:solidFill>
                  <a:srgbClr val="000000"/>
                </a:solidFill>
                <a:highlight>
                  <a:srgbClr val="FFFFFF"/>
                </a:highlight>
              </a:rPr>
              <a:t> k</a:t>
            </a:r>
            <a:r>
              <a:rPr lang="sv-SE" sz="800" b="1" dirty="0">
                <a:solidFill>
                  <a:srgbClr val="000080"/>
                </a:solidFill>
                <a:highlight>
                  <a:srgbClr val="FFFFFF"/>
                </a:highlight>
              </a:rPr>
              <a:t>,</a:t>
            </a:r>
            <a:r>
              <a:rPr lang="sv-SE" sz="800" dirty="0">
                <a:solidFill>
                  <a:srgbClr val="000000"/>
                </a:solidFill>
                <a:highlight>
                  <a:srgbClr val="FFFFFF"/>
                </a:highlight>
              </a:rPr>
              <a:t> epoch</a:t>
            </a:r>
            <a:r>
              <a:rPr lang="sv-SE" sz="800" b="1" dirty="0">
                <a:solidFill>
                  <a:srgbClr val="000080"/>
                </a:solidFill>
                <a:highlight>
                  <a:srgbClr val="FFFFFF"/>
                </a:highlight>
              </a:rPr>
              <a:t>*</a:t>
            </a:r>
            <a:r>
              <a:rPr lang="sv-SE" sz="800" dirty="0">
                <a:solidFill>
                  <a:srgbClr val="000000"/>
                </a:solidFill>
                <a:highlight>
                  <a:srgbClr val="FFFFFF"/>
                </a:highlight>
              </a:rPr>
              <a:t>N </a:t>
            </a:r>
            <a:r>
              <a:rPr lang="sv-SE" sz="800" b="1" dirty="0">
                <a:solidFill>
                  <a:srgbClr val="000080"/>
                </a:solidFill>
                <a:highlight>
                  <a:srgbClr val="FFFFFF"/>
                </a:highlight>
              </a:rPr>
              <a:t>+</a:t>
            </a:r>
            <a:r>
              <a:rPr lang="sv-SE" sz="800" dirty="0">
                <a:solidFill>
                  <a:srgbClr val="000000"/>
                </a:solidFill>
                <a:highlight>
                  <a:srgbClr val="FFFFFF"/>
                </a:highlight>
              </a:rPr>
              <a:t> i</a:t>
            </a:r>
            <a:r>
              <a:rPr lang="sv-SE" sz="800" b="1" dirty="0">
                <a:solidFill>
                  <a:srgbClr val="000080"/>
                </a:solidFill>
                <a:highlight>
                  <a:srgbClr val="FFFFFF"/>
                </a:highlight>
              </a:rPr>
              <a:t>)</a:t>
            </a:r>
            <a:endParaRPr lang="sv-SE" sz="800" dirty="0">
              <a:solidFill>
                <a:srgbClr val="000000"/>
              </a:solidFill>
              <a:highlight>
                <a:srgbClr val="FFFFFF"/>
              </a:highlight>
            </a:endParaRPr>
          </a:p>
          <a:p>
            <a:r>
              <a:rPr lang="pt-BR" sz="800" dirty="0">
                <a:solidFill>
                  <a:srgbClr val="000000"/>
                </a:solidFill>
                <a:highlight>
                  <a:srgbClr val="FFFFFF"/>
                </a:highlight>
              </a:rPr>
              <a:t>        a </a:t>
            </a:r>
            <a:r>
              <a:rPr lang="pt-BR" sz="800" b="1" dirty="0">
                <a:solidFill>
                  <a:srgbClr val="000080"/>
                </a:solidFill>
                <a:highlight>
                  <a:srgbClr val="FFFFFF"/>
                </a:highlight>
              </a:rPr>
              <a:t>=</a:t>
            </a:r>
            <a:r>
              <a:rPr lang="pt-BR" sz="800" dirty="0">
                <a:solidFill>
                  <a:srgbClr val="000000"/>
                </a:solidFill>
                <a:highlight>
                  <a:srgbClr val="FFFFFF"/>
                </a:highlight>
              </a:rPr>
              <a:t> a </a:t>
            </a:r>
            <a:r>
              <a:rPr lang="pt-BR" sz="800" b="1" dirty="0">
                <a:solidFill>
                  <a:srgbClr val="000080"/>
                </a:solidFill>
                <a:highlight>
                  <a:srgbClr val="FFFFFF"/>
                </a:highlight>
              </a:rPr>
              <a:t>-</a:t>
            </a:r>
            <a:r>
              <a:rPr lang="pt-BR" sz="800" dirty="0">
                <a:solidFill>
                  <a:srgbClr val="000000"/>
                </a:solidFill>
                <a:highlight>
                  <a:srgbClr val="FFFFFF"/>
                </a:highlight>
              </a:rPr>
              <a:t> alpha </a:t>
            </a:r>
            <a:r>
              <a:rPr lang="pt-BR" sz="800" b="1" dirty="0">
                <a:solidFill>
                  <a:srgbClr val="000080"/>
                </a:solidFill>
                <a:highlight>
                  <a:srgbClr val="FFFFFF"/>
                </a:highlight>
              </a:rPr>
              <a:t>*</a:t>
            </a:r>
            <a:r>
              <a:rPr lang="pt-BR" sz="800" dirty="0">
                <a:solidFill>
                  <a:srgbClr val="000000"/>
                </a:solidFill>
                <a:highlight>
                  <a:srgbClr val="FFFFFF"/>
                </a:highlight>
              </a:rPr>
              <a:t> </a:t>
            </a:r>
            <a:r>
              <a:rPr lang="pt-BR" sz="800" dirty="0" smtClean="0">
                <a:solidFill>
                  <a:srgbClr val="000000"/>
                </a:solidFill>
                <a:highlight>
                  <a:srgbClr val="FFFFFF"/>
                </a:highlight>
              </a:rPr>
              <a:t>gradient</a:t>
            </a:r>
            <a:endParaRPr lang="pt-BR" sz="800" dirty="0"/>
          </a:p>
        </p:txBody>
      </p:sp>
    </p:spTree>
    <p:extLst>
      <p:ext uri="{BB962C8B-B14F-4D97-AF65-F5344CB8AC3E}">
        <p14:creationId xmlns:p14="http://schemas.microsoft.com/office/powerpoint/2010/main" val="39221178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1268"/>
            <a:ext cx="11205677" cy="1640694"/>
          </a:xfrm>
        </p:spPr>
        <p:txBody>
          <a:bodyPr/>
          <a:lstStyle/>
          <a:p>
            <a:r>
              <a:rPr lang="pt-BR" dirty="0"/>
              <a:t>Ajuste do Passo de Aprendizagem com Termo Momentum</a:t>
            </a:r>
          </a:p>
        </p:txBody>
      </p:sp>
      <p:sp>
        <p:nvSpPr>
          <p:cNvPr id="3" name="Content Placeholder 2"/>
          <p:cNvSpPr>
            <a:spLocks noGrp="1"/>
          </p:cNvSpPr>
          <p:nvPr>
            <p:ph idx="1"/>
          </p:nvPr>
        </p:nvSpPr>
        <p:spPr>
          <a:xfrm>
            <a:off x="838200" y="1887510"/>
            <a:ext cx="7790868" cy="4609911"/>
          </a:xfrm>
        </p:spPr>
        <p:txBody>
          <a:bodyPr>
            <a:normAutofit fontScale="85000" lnSpcReduction="10000"/>
          </a:bodyPr>
          <a:lstStyle/>
          <a:p>
            <a:r>
              <a:rPr lang="pt-BR" dirty="0" smtClean="0"/>
              <a:t>O GDE aproxima </a:t>
            </a:r>
            <a:r>
              <a:rPr lang="pt-BR" dirty="0"/>
              <a:t>o gradiente com apenas um </a:t>
            </a:r>
            <a:r>
              <a:rPr lang="pt-BR" dirty="0" smtClean="0"/>
              <a:t>exemplo fazendo com que as derivadas parciais sejam </a:t>
            </a:r>
            <a:r>
              <a:rPr lang="pt-BR" b="1" i="1" dirty="0" smtClean="0"/>
              <a:t>ruidosas</a:t>
            </a:r>
            <a:r>
              <a:rPr lang="pt-BR" dirty="0" smtClean="0"/>
              <a:t>, ou seja, a direção que o algoritmo toma à caminho do mínimo pode variar bastante a cada atualização dos pesos.</a:t>
            </a:r>
            <a:endParaRPr lang="pt-BR" dirty="0"/>
          </a:p>
          <a:p>
            <a:r>
              <a:rPr lang="pt-BR" dirty="0" smtClean="0"/>
              <a:t>Esse problema dos gradientes “</a:t>
            </a:r>
            <a:r>
              <a:rPr lang="pt-BR" b="1" i="1" dirty="0" smtClean="0"/>
              <a:t>ruidosos</a:t>
            </a:r>
            <a:r>
              <a:rPr lang="pt-BR" dirty="0" smtClean="0"/>
              <a:t>” se torna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a:t>
            </a:r>
            <a:r>
              <a:rPr lang="pt-BR" b="1" i="1" dirty="0" smtClean="0"/>
              <a:t>zig-zag</a:t>
            </a:r>
            <a:r>
              <a:rPr lang="pt-BR" dirty="0" smtClean="0"/>
              <a:t>), fazendo </a:t>
            </a:r>
            <a:r>
              <a:rPr lang="pt-BR" dirty="0"/>
              <a:t>um progresso </a:t>
            </a:r>
            <a:r>
              <a:rPr lang="pt-BR" dirty="0" smtClean="0"/>
              <a:t>lento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529847" y="3766958"/>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
        <p:nvSpPr>
          <p:cNvPr id="4" name="Rectangle 3"/>
          <p:cNvSpPr/>
          <p:nvPr/>
        </p:nvSpPr>
        <p:spPr>
          <a:xfrm>
            <a:off x="641173" y="6497421"/>
            <a:ext cx="4935069" cy="307777"/>
          </a:xfrm>
          <a:prstGeom prst="rect">
            <a:avLst/>
          </a:prstGeom>
        </p:spPr>
        <p:txBody>
          <a:bodyPr wrap="none">
            <a:spAutoFit/>
          </a:bodyPr>
          <a:lstStyle/>
          <a:p>
            <a:r>
              <a:rPr lang="pt-BR" sz="1400" b="1" dirty="0" smtClean="0">
                <a:solidFill>
                  <a:srgbClr val="00B0F0"/>
                </a:solidFill>
              </a:rPr>
              <a:t>Exemplo: momentum_com_superficie_circular_e_eliptica.ipynb</a:t>
            </a:r>
            <a:endParaRPr lang="pt-BR" sz="1400" b="1" dirty="0">
              <a:solidFill>
                <a:srgbClr val="00B0F0"/>
              </a:solidFill>
            </a:endParaRPr>
          </a:p>
        </p:txBody>
      </p:sp>
    </p:spTree>
    <p:extLst>
      <p:ext uri="{BB962C8B-B14F-4D97-AF65-F5344CB8AC3E}">
        <p14:creationId xmlns:p14="http://schemas.microsoft.com/office/powerpoint/2010/main" val="3025926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9199"/>
            <a:ext cx="11153931" cy="1104985"/>
          </a:xfrm>
        </p:spPr>
        <p:txBody>
          <a:bodyPr>
            <a:normAutofit fontScale="90000"/>
          </a:bodyPr>
          <a:lstStyle/>
          <a:p>
            <a:r>
              <a:rPr lang="pt-BR" dirty="0"/>
              <a:t>Ajuste do Passo de Aprendizagem com Termo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1153930" cy="5448300"/>
              </a:xfrm>
            </p:spPr>
            <p:txBody>
              <a:bodyPr>
                <a:normAutofit fontScale="85000" lnSpcReduction="20000"/>
              </a:bodyPr>
              <a:lstStyle/>
              <a:p>
                <a:r>
                  <a:rPr lang="pt-BR" dirty="0" smtClean="0"/>
                  <a:t>O </a:t>
                </a:r>
                <a:r>
                  <a:rPr lang="pt-BR" b="1" i="1" dirty="0" smtClean="0"/>
                  <a:t>algoritmo do momentum </a:t>
                </a:r>
                <a:r>
                  <a:rPr lang="pt-BR" dirty="0" smtClean="0"/>
                  <a:t>é uma melhoria aplicada ao </a:t>
                </a:r>
                <a:r>
                  <a:rPr lang="pt-BR" b="1" i="1" dirty="0" smtClean="0"/>
                  <a:t>algoritmo do gradiente descendente </a:t>
                </a:r>
                <a:r>
                  <a:rPr lang="pt-BR" dirty="0" smtClean="0"/>
                  <a:t>que ajuda a </a:t>
                </a:r>
                <a:r>
                  <a:rPr lang="pt-BR" b="1" i="1" dirty="0" smtClean="0"/>
                  <a:t>acelerar</a:t>
                </a:r>
                <a:r>
                  <a:rPr lang="pt-BR" dirty="0" smtClean="0"/>
                  <a:t> a convergência do GDE e </a:t>
                </a:r>
                <a:r>
                  <a:rPr lang="pt-BR" b="1" i="1" dirty="0" smtClean="0"/>
                  <a:t>amortece</a:t>
                </a:r>
                <a:r>
                  <a:rPr lang="pt-BR" dirty="0" smtClean="0"/>
                  <a:t> </a:t>
                </a:r>
                <a:r>
                  <a:rPr lang="pt-BR" dirty="0"/>
                  <a:t>as </a:t>
                </a:r>
                <a:r>
                  <a:rPr lang="pt-BR" dirty="0" smtClean="0"/>
                  <a:t>oscilações.</a:t>
                </a:r>
              </a:p>
              <a:p>
                <a:r>
                  <a:rPr lang="pt-BR" dirty="0" smtClean="0"/>
                  <a:t>Ele</a:t>
                </a:r>
                <a:r>
                  <a:rPr lang="pt-BR" b="1" i="1" dirty="0" smtClean="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a:t>
                </a:r>
                <a:r>
                  <a:rPr lang="pt-BR" dirty="0" smtClean="0"/>
                  <a:t>de </a:t>
                </a:r>
                <a:r>
                  <a:rPr lang="pt-BR" b="1" i="1" dirty="0"/>
                  <a:t>velocidade</a:t>
                </a:r>
                <a:r>
                  <a:rPr lang="pt-BR" dirty="0"/>
                  <a:t>, ou seja, </a:t>
                </a:r>
                <a:r>
                  <a:rPr lang="pt-BR" dirty="0" smtClean="0"/>
                  <a:t>dita </a:t>
                </a:r>
                <a:r>
                  <a:rPr lang="pt-BR" dirty="0"/>
                  <a:t>a direção e a rapidez com </a:t>
                </a:r>
                <a:r>
                  <a:rPr lang="pt-BR" dirty="0" smtClean="0"/>
                  <a:t>que </a:t>
                </a:r>
                <a:r>
                  <a:rPr lang="pt-BR" dirty="0"/>
                  <a:t>os </a:t>
                </a:r>
                <a:r>
                  <a:rPr lang="pt-BR" b="1" i="1" dirty="0" smtClean="0"/>
                  <a:t>pesos</a:t>
                </a:r>
                <a:r>
                  <a:rPr lang="pt-BR" dirty="0" smtClean="0"/>
                  <a:t> se </a:t>
                </a:r>
                <a:r>
                  <a:rPr lang="pt-BR" dirty="0"/>
                  <a:t>movem através do </a:t>
                </a:r>
                <a:r>
                  <a:rPr lang="pt-BR" b="1" i="1" dirty="0"/>
                  <a:t>espaço de </a:t>
                </a:r>
                <a:r>
                  <a:rPr lang="pt-BR" b="1" i="1" dirty="0" smtClean="0"/>
                  <a:t>parâmetros</a:t>
                </a:r>
                <a:r>
                  <a:rPr lang="pt-BR" dirty="0" smtClean="0"/>
                  <a:t>.</a:t>
                </a:r>
              </a:p>
              <a:p>
                <a:r>
                  <a:rPr lang="pt-BR" dirty="0" smtClean="0"/>
                  <a:t>O algoritmo </a:t>
                </a:r>
                <a:r>
                  <a:rPr lang="pt-BR" b="1" i="1" dirty="0" smtClean="0"/>
                  <a:t>acelera a convergência e amortece </a:t>
                </a:r>
                <a:r>
                  <a:rPr lang="pt-BR" b="1" i="1"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(chamado de </a:t>
                </a:r>
                <a:r>
                  <a:rPr lang="pt-BR" b="1" i="1" dirty="0" smtClean="0"/>
                  <a:t>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
                </a:r>
                <a:r>
                  <a:rPr lang="pt-BR" dirty="0" smtClean="0"/>
                  <a:t>atual</a:t>
                </a:r>
                <a:r>
                  <a:rPr lang="pt-BR" dirty="0"/>
                  <a:t>:</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r>
                      <a:rPr lang="pt-BR" i="1" smtClean="0">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 </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1" i="1" smtClean="0">
                        <a:latin typeface="Cambria Math" panose="02040503050406030204" pitchFamily="18" charset="0"/>
                        <a:ea typeface="Cambria Math" panose="02040503050406030204" pitchFamily="18" charset="0"/>
                      </a:rPr>
                      <m:t>,</m:t>
                    </m:r>
                  </m:oMath>
                </a14:m>
                <a:r>
                  <a:rPr lang="pt-BR" i="1" dirty="0" smtClean="0">
                    <a:latin typeface="Cambria Math" panose="02040503050406030204" pitchFamily="18" charset="0"/>
                    <a:ea typeface="Cambria Math" panose="02040503050406030204" pitchFamily="18" charset="0"/>
                  </a:rPr>
                  <a:t> </a:t>
                </a:r>
                <a:r>
                  <a:rPr lang="pt-BR" dirty="0" smtClean="0">
                    <a:latin typeface="Cambria Math" panose="02040503050406030204" pitchFamily="18" charset="0"/>
                    <a:ea typeface="Cambria Math" panose="02040503050406030204" pitchFamily="18" charset="0"/>
                  </a:rPr>
                  <a:t>onde </a:t>
                </a:r>
                <a14:m>
                  <m:oMath xmlns:m="http://schemas.openxmlformats.org/officeDocument/2006/math">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 </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a:t>
                </a:r>
                <a:r>
                  <a:rPr lang="pt-BR" dirty="0" smtClean="0"/>
                  <a:t>fornece </a:t>
                </a:r>
                <a:r>
                  <a:rPr lang="pt-BR" dirty="0"/>
                  <a:t>uma estimativa melhor, </a:t>
                </a:r>
                <a:r>
                  <a:rPr lang="pt-BR" dirty="0" smtClean="0"/>
                  <a:t>ou seja, que </a:t>
                </a:r>
                <a:r>
                  <a:rPr lang="pt-BR" dirty="0"/>
                  <a:t>está mais próxima </a:t>
                </a:r>
                <a:r>
                  <a:rPr lang="pt-BR" dirty="0" smtClean="0"/>
                  <a:t>do gradiente real </a:t>
                </a:r>
                <a:r>
                  <a:rPr lang="pt-BR" dirty="0"/>
                  <a:t>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r>
                        <a:rPr lang="pt-BR" b="1"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d>
                        <m:dPr>
                          <m:begChr m:val="["/>
                          <m:endChr m:val="]"/>
                          <m:ctrlPr>
                            <a:rPr lang="pt-BR" b="1" i="1" smtClean="0">
                              <a:latin typeface="Cambria Math" panose="02040503050406030204" pitchFamily="18" charset="0"/>
                              <a:ea typeface="Cambria Math" panose="02040503050406030204" pitchFamily="18" charset="0"/>
                            </a:rPr>
                          </m:ctrlPr>
                        </m:dPr>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b="0" i="1" smtClean="0">
                                  <a:latin typeface="Cambria Math" panose="02040503050406030204" pitchFamily="18" charset="0"/>
                                  <a:ea typeface="Cambria Math" panose="02040503050406030204" pitchFamily="18" charset="0"/>
                                </a:rPr>
                                <m:t>𝑖</m:t>
                              </m:r>
                            </m:sup>
                          </m:sSup>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sup>
                          </m:sSup>
                          <m:acc>
                            <m:accPr>
                              <m:chr m:val="̂"/>
                              <m:ctrlPr>
                                <a:rPr lang="pt-BR" i="1" smtClean="0">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p>
                          </m:sSup>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m:t>
                              </m:r>
                            </m:sup>
                          </m:sSup>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sup>
                          </m:sSup>
                          <m:acc>
                            <m:accPr>
                              <m:chr m:val="̂"/>
                              <m:ctrlPr>
                                <a:rPr lang="pt-BR" i="1">
                                  <a:latin typeface="Cambria Math" panose="02040503050406030204" pitchFamily="18" charset="0"/>
                                  <a:ea typeface="Cambria Math" panose="02040503050406030204" pitchFamily="18" charset="0"/>
                                </a:rPr>
                              </m:ctrlPr>
                            </m:acc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e>
                          </m:acc>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e>
                      </m:d>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1153930" cy="5448300"/>
              </a:xfrm>
              <a:blipFill rotWithShape="0">
                <a:blip r:embed="rId3"/>
                <a:stretch>
                  <a:fillRect l="-765" t="-2573" r="-875"/>
                </a:stretch>
              </a:blipFill>
            </p:spPr>
            <p:txBody>
              <a:bodyPr/>
              <a:lstStyle/>
              <a:p>
                <a:r>
                  <a:rPr lang="pt-BR">
                    <a:noFill/>
                  </a:rPr>
                  <a:t> </a:t>
                </a:r>
              </a:p>
            </p:txBody>
          </p:sp>
        </mc:Fallback>
      </mc:AlternateContent>
      <p:sp>
        <p:nvSpPr>
          <p:cNvPr id="4" name="TextBox 3"/>
          <p:cNvSpPr txBox="1"/>
          <p:nvPr/>
        </p:nvSpPr>
        <p:spPr>
          <a:xfrm>
            <a:off x="9537896" y="3308478"/>
            <a:ext cx="1758462" cy="461665"/>
          </a:xfrm>
          <a:prstGeom prst="rect">
            <a:avLst/>
          </a:prstGeom>
          <a:noFill/>
        </p:spPr>
        <p:txBody>
          <a:bodyPr wrap="square" rtlCol="0">
            <a:spAutoFit/>
          </a:bodyPr>
          <a:lstStyle/>
          <a:p>
            <a:pPr algn="ctr"/>
            <a:r>
              <a:rPr lang="pt-BR" sz="1200" dirty="0" smtClean="0"/>
              <a:t>Atualização do GDE: exemplo-a-exemplo.</a:t>
            </a:r>
            <a:endParaRPr lang="pt-BR" sz="1200" dirty="0"/>
          </a:p>
        </p:txBody>
      </p:sp>
      <p:cxnSp>
        <p:nvCxnSpPr>
          <p:cNvPr id="6" name="Straight Arrow Connector 5"/>
          <p:cNvCxnSpPr/>
          <p:nvPr/>
        </p:nvCxnSpPr>
        <p:spPr>
          <a:xfrm flipH="1">
            <a:off x="9242474" y="3539310"/>
            <a:ext cx="492369" cy="1067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36098" y="3699804"/>
                <a:ext cx="2560320" cy="646331"/>
              </a:xfrm>
              <a:prstGeom prst="rect">
                <a:avLst/>
              </a:prstGeom>
            </p:spPr>
            <p:txBody>
              <a:bodyPr wrap="square">
                <a:spAutoFit/>
              </a:bodyPr>
              <a:lstStyle/>
              <a:p>
                <a14:m>
                  <m:oMath xmlns:m="http://schemas.openxmlformats.org/officeDocument/2006/math">
                    <m:r>
                      <m:rPr>
                        <m:sty m:val="p"/>
                      </m:rPr>
                      <a:rPr lang="el-GR" sz="1200" i="1">
                        <a:latin typeface="Cambria Math" panose="02040503050406030204" pitchFamily="18" charset="0"/>
                        <a:ea typeface="Cambria Math" panose="02040503050406030204" pitchFamily="18" charset="0"/>
                      </a:rPr>
                      <m:t>μ</m:t>
                    </m:r>
                    <m:r>
                      <a:rPr lang="el-GR" sz="1200" i="1">
                        <a:latin typeface="Cambria Math" panose="02040503050406030204" pitchFamily="18" charset="0"/>
                        <a:ea typeface="Cambria Math" panose="02040503050406030204" pitchFamily="18" charset="0"/>
                      </a:rPr>
                      <m:t> </m:t>
                    </m:r>
                  </m:oMath>
                </a14:m>
                <a:r>
                  <a:rPr lang="pt-BR" sz="1200" dirty="0"/>
                  <a:t>determina a rapidez com que as contribuições dos gradientes anteriores decaem </a:t>
                </a:r>
                <a:r>
                  <a:rPr lang="pt-BR" sz="1200" dirty="0" smtClean="0"/>
                  <a:t>exponencialmente.</a:t>
                </a:r>
                <a:endParaRPr lang="pt-BR" sz="1200" dirty="0"/>
              </a:p>
            </p:txBody>
          </p:sp>
        </mc:Choice>
        <mc:Fallback xmlns="">
          <p:sp>
            <p:nvSpPr>
              <p:cNvPr id="8" name="Rectangle 7"/>
              <p:cNvSpPr>
                <a:spLocks noRot="1" noChangeAspect="1" noMove="1" noResize="1" noEditPoints="1" noAdjustHandles="1" noChangeArrowheads="1" noChangeShapeType="1" noTextEdit="1"/>
              </p:cNvSpPr>
              <p:nvPr/>
            </p:nvSpPr>
            <p:spPr>
              <a:xfrm>
                <a:off x="436098" y="3699804"/>
                <a:ext cx="2560320" cy="646331"/>
              </a:xfrm>
              <a:prstGeom prst="rect">
                <a:avLst/>
              </a:prstGeom>
              <a:blipFill rotWithShape="0">
                <a:blip r:embed="rId4"/>
                <a:stretch>
                  <a:fillRect l="-238" t="-943" b="-6604"/>
                </a:stretch>
              </a:blipFill>
            </p:spPr>
            <p:txBody>
              <a:bodyPr/>
              <a:lstStyle/>
              <a:p>
                <a:r>
                  <a:rPr lang="pt-BR">
                    <a:noFill/>
                  </a:rPr>
                  <a:t> </a:t>
                </a:r>
              </a:p>
            </p:txBody>
          </p:sp>
        </mc:Fallback>
      </mc:AlternateContent>
      <p:cxnSp>
        <p:nvCxnSpPr>
          <p:cNvPr id="10" name="Straight Arrow Connector 9"/>
          <p:cNvCxnSpPr/>
          <p:nvPr/>
        </p:nvCxnSpPr>
        <p:spPr>
          <a:xfrm flipV="1">
            <a:off x="2644726" y="3910818"/>
            <a:ext cx="1603717" cy="126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9667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906"/>
            <a:ext cx="11054594" cy="1090599"/>
          </a:xfrm>
        </p:spPr>
        <p:txBody>
          <a:bodyPr>
            <a:normAutofit fontScale="90000"/>
          </a:bodyPr>
          <a:lstStyle/>
          <a:p>
            <a:r>
              <a:rPr lang="pt-BR" dirty="0"/>
              <a:t>Ajuste do Passo de Aprendizagem com Termo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85957"/>
                <a:ext cx="8331154" cy="4886325"/>
              </a:xfrm>
            </p:spPr>
            <p:txBody>
              <a:bodyPr>
                <a:normAutofit fontScale="85000" lnSpcReduction="20000"/>
              </a:bodyPr>
              <a:lstStyle/>
              <a:p>
                <a:r>
                  <a:rPr lang="pt-BR" dirty="0" smtClean="0"/>
                  <a:t>Ao </a:t>
                </a:r>
                <a:r>
                  <a:rPr lang="pt-BR" dirty="0"/>
                  <a:t>analisarmos a </a:t>
                </a:r>
                <a:r>
                  <a:rPr lang="pt-BR" b="1" i="1" dirty="0" smtClean="0"/>
                  <a:t>equação de atualização dos pesos</a:t>
                </a:r>
                <a:r>
                  <a:rPr lang="pt-BR" dirty="0" smtClean="0"/>
                  <a:t>,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t>
                </a:r>
                <a:endParaRPr lang="pt-BR" dirty="0" smtClean="0"/>
              </a:p>
              <a:p>
                <a:pPr lvl="1">
                  <a:buFont typeface="Wingdings" panose="05000000000000000000" pitchFamily="2" charset="2"/>
                  <a:buChar char="§"/>
                </a:pPr>
                <a:r>
                  <a:rPr lang="pt-BR" dirty="0" smtClean="0"/>
                  <a:t>a </a:t>
                </a:r>
                <a:r>
                  <a:rPr lang="pt-BR" dirty="0"/>
                  <a:t>atualização seja maior para dimensões cujos </a:t>
                </a:r>
                <a:r>
                  <a:rPr lang="pt-BR" dirty="0" smtClean="0"/>
                  <a:t>gradientes apontem </a:t>
                </a:r>
                <a:r>
                  <a:rPr lang="pt-BR" dirty="0"/>
                  <a:t>nas mesmas </a:t>
                </a:r>
                <a:r>
                  <a:rPr lang="pt-BR" dirty="0" smtClean="0"/>
                  <a:t>direções.</a:t>
                </a:r>
              </a:p>
              <a:p>
                <a:pPr lvl="1">
                  <a:buFont typeface="Wingdings" panose="05000000000000000000" pitchFamily="2" charset="2"/>
                  <a:buChar char="§"/>
                </a:pPr>
                <a:r>
                  <a:rPr lang="pt-BR" dirty="0"/>
                  <a:t>a</a:t>
                </a:r>
                <a:r>
                  <a:rPr lang="pt-BR" dirty="0" smtClean="0"/>
                  <a:t> atualização seja menor para </a:t>
                </a:r>
                <a:r>
                  <a:rPr lang="pt-BR" dirty="0"/>
                  <a:t>dimensões cujos gradientes </a:t>
                </a:r>
                <a:r>
                  <a:rPr lang="pt-BR" dirty="0" smtClean="0"/>
                  <a:t>mudem </a:t>
                </a:r>
                <a:r>
                  <a:rPr lang="pt-BR"/>
                  <a:t>de </a:t>
                </a:r>
                <a:r>
                  <a:rPr lang="pt-BR" smtClean="0"/>
                  <a:t>direção. </a:t>
                </a:r>
                <a:endParaRPr lang="pt-BR" dirty="0" smtClean="0"/>
              </a:p>
              <a:p>
                <a:pPr lvl="1">
                  <a:buFont typeface="Wingdings" panose="05000000000000000000" pitchFamily="2" charset="2"/>
                  <a:buChar char="§"/>
                </a:pPr>
                <a:r>
                  <a:rPr lang="pt-BR" dirty="0" smtClean="0"/>
                  <a:t>Como </a:t>
                </a:r>
                <a:r>
                  <a:rPr lang="pt-BR" dirty="0"/>
                  <a:t>resultado, temos convergência mais rápida e oscilação reduzida</a:t>
                </a:r>
                <a:r>
                  <a:rPr lang="pt-BR" dirty="0" smtClean="0"/>
                  <a:t>.</a:t>
                </a:r>
              </a:p>
              <a:p>
                <a:r>
                  <a:rPr lang="pt-BR" dirty="0" smtClean="0"/>
                  <a:t>O </a:t>
                </a:r>
                <a:r>
                  <a:rPr lang="pt-BR" dirty="0"/>
                  <a:t>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a:t>
                </a:r>
                <a:r>
                  <a:rPr lang="pt-BR" b="1" i="1" dirty="0"/>
                  <a:t>vetor </a:t>
                </a:r>
                <a:r>
                  <a:rPr lang="pt-BR" b="1" i="1" dirty="0" smtClean="0"/>
                  <a:t>velocidade</a:t>
                </a:r>
                <a:r>
                  <a:rPr lang="pt-BR" dirty="0" smtClean="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a:t>
                </a:r>
                <a:r>
                  <a:rPr lang="pt-BR" b="1" i="1" dirty="0"/>
                  <a:t>momentum</a:t>
                </a:r>
                <a:r>
                  <a:rPr lang="pt-BR" dirty="0"/>
                  <a:t>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85957"/>
                <a:ext cx="8331154" cy="4886325"/>
              </a:xfrm>
              <a:blipFill rotWithShape="0">
                <a:blip r:embed="rId3"/>
                <a:stretch>
                  <a:fillRect l="-951" t="-2868" r="-1170" b="-1372"/>
                </a:stretch>
              </a:blipFill>
            </p:spPr>
            <p:txBody>
              <a:bodyPr/>
              <a:lstStyle/>
              <a:p>
                <a:r>
                  <a:rPr lang="pt-BR">
                    <a:noFill/>
                  </a:rPr>
                  <a:t> </a:t>
                </a:r>
              </a:p>
            </p:txBody>
          </p:sp>
        </mc:Fallback>
      </mc:AlternateContent>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1182"/>
          <a:stretch/>
        </p:blipFill>
        <p:spPr>
          <a:xfrm>
            <a:off x="9140777" y="1955805"/>
            <a:ext cx="3022647" cy="4829174"/>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8962734" y="768926"/>
                <a:ext cx="3229266"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8962734" y="768926"/>
                <a:ext cx="3229266" cy="925125"/>
              </a:xfrm>
              <a:prstGeom prst="rect">
                <a:avLst/>
              </a:prstGeom>
              <a:blipFill rotWithShape="0">
                <a:blip r:embed="rId5"/>
                <a:stretch>
                  <a:fillRect/>
                </a:stretch>
              </a:blipFill>
            </p:spPr>
            <p:txBody>
              <a:bodyPr/>
              <a:lstStyle/>
              <a:p>
                <a:r>
                  <a:rPr lang="pt-BR">
                    <a:noFill/>
                  </a:rPr>
                  <a:t> </a:t>
                </a:r>
              </a:p>
            </p:txBody>
          </p:sp>
        </mc:Fallback>
      </mc:AlternateContent>
      <p:cxnSp>
        <p:nvCxnSpPr>
          <p:cNvPr id="6" name="Straight Arrow Connector 5"/>
          <p:cNvCxnSpPr>
            <a:stCxn id="3" idx="0"/>
          </p:cNvCxnSpPr>
          <p:nvPr/>
        </p:nvCxnSpPr>
        <p:spPr>
          <a:xfrm flipV="1">
            <a:off x="5003776" y="1401353"/>
            <a:ext cx="4826024" cy="4846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2257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863246"/>
          </a:xfrm>
        </p:spPr>
        <p:txBody>
          <a:bodyPr/>
          <a:lstStyle/>
          <a:p>
            <a:r>
              <a:rPr lang="pt-BR" dirty="0" smtClean="0"/>
              <a:t>Exemplo: GDE com Termo Momentum</a:t>
            </a:r>
            <a:endParaRPr lang="pt-B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N,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hlinkClick r:id="rId4"/>
              </a:rPr>
              <a:t>Exemplo: </a:t>
            </a:r>
            <a:r>
              <a:rPr lang="pt-BR" u="sng" dirty="0">
                <a:solidFill>
                  <a:srgbClr val="00B0F0"/>
                </a:solidFill>
                <a:hlinkClick r:id="rId4"/>
              </a:rPr>
              <a:t>stocastic_gradient_descent_with_momentum.ipynb</a:t>
            </a:r>
            <a:endParaRPr lang="pt-BR" u="sng" dirty="0">
              <a:solidFill>
                <a:srgbClr val="00B0F0"/>
              </a:solidFill>
            </a:endParaRP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0.9</m:t>
                      </m:r>
                    </m:oMath>
                  </m:oMathPara>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pic>
        <p:nvPicPr>
          <p:cNvPr id="3" name="Picture 2"/>
          <p:cNvPicPr>
            <a:picLocks noChangeAspect="1"/>
          </p:cNvPicPr>
          <p:nvPr/>
        </p:nvPicPr>
        <p:blipFill rotWithShape="1">
          <a:blip r:embed="rId11" cstate="print">
            <a:extLst>
              <a:ext uri="{28A0092B-C50C-407E-A947-70E740481C1C}">
                <a14:useLocalDpi xmlns:a14="http://schemas.microsoft.com/office/drawing/2010/main" val="0"/>
              </a:ext>
            </a:extLst>
          </a:blip>
          <a:srcRect l="7151" t="5909" r="9576" b="3575"/>
          <a:stretch/>
        </p:blipFill>
        <p:spPr>
          <a:xfrm>
            <a:off x="7863843" y="1256492"/>
            <a:ext cx="4286976" cy="2329917"/>
          </a:xfrm>
          <a:prstGeom prst="rect">
            <a:avLst/>
          </a:prstGeom>
        </p:spPr>
      </p:pic>
      <p:pic>
        <p:nvPicPr>
          <p:cNvPr id="4" name="Picture 3"/>
          <p:cNvPicPr>
            <a:picLocks noChangeAspect="1"/>
          </p:cNvPicPr>
          <p:nvPr/>
        </p:nvPicPr>
        <p:blipFill rotWithShape="1">
          <a:blip r:embed="rId12" cstate="print">
            <a:extLst>
              <a:ext uri="{28A0092B-C50C-407E-A947-70E740481C1C}">
                <a14:useLocalDpi xmlns:a14="http://schemas.microsoft.com/office/drawing/2010/main" val="0"/>
              </a:ext>
            </a:extLst>
          </a:blip>
          <a:srcRect l="666" t="7364" r="5879" b="3545"/>
          <a:stretch/>
        </p:blipFill>
        <p:spPr>
          <a:xfrm>
            <a:off x="5460400" y="1241502"/>
            <a:ext cx="2444035" cy="2329917"/>
          </a:xfrm>
          <a:prstGeom prst="rect">
            <a:avLst/>
          </a:prstGeom>
        </p:spPr>
      </p:pic>
      <p:pic>
        <p:nvPicPr>
          <p:cNvPr id="5" name="Picture 4"/>
          <p:cNvPicPr>
            <a:picLocks noChangeAspect="1"/>
          </p:cNvPicPr>
          <p:nvPr/>
        </p:nvPicPr>
        <p:blipFill rotWithShape="1">
          <a:blip r:embed="rId13" cstate="print">
            <a:extLst>
              <a:ext uri="{28A0092B-C50C-407E-A947-70E740481C1C}">
                <a14:useLocalDpi xmlns:a14="http://schemas.microsoft.com/office/drawing/2010/main" val="0"/>
              </a:ext>
            </a:extLst>
          </a:blip>
          <a:srcRect t="6416" r="9208" b="2311"/>
          <a:stretch/>
        </p:blipFill>
        <p:spPr>
          <a:xfrm>
            <a:off x="3114698" y="1256491"/>
            <a:ext cx="2317648" cy="2329917"/>
          </a:xfrm>
          <a:prstGeom prst="rect">
            <a:avLst/>
          </a:prstGeom>
        </p:spPr>
      </p:pic>
      <p:pic>
        <p:nvPicPr>
          <p:cNvPr id="6" name="Picture 5"/>
          <p:cNvPicPr>
            <a:picLocks noChangeAspect="1"/>
          </p:cNvPicPr>
          <p:nvPr/>
        </p:nvPicPr>
        <p:blipFill rotWithShape="1">
          <a:blip r:embed="rId14" cstate="print">
            <a:extLst>
              <a:ext uri="{28A0092B-C50C-407E-A947-70E740481C1C}">
                <a14:useLocalDpi xmlns:a14="http://schemas.microsoft.com/office/drawing/2010/main" val="0"/>
              </a:ext>
            </a:extLst>
          </a:blip>
          <a:srcRect l="5910" t="6624" r="9461" b="3923"/>
          <a:stretch/>
        </p:blipFill>
        <p:spPr>
          <a:xfrm>
            <a:off x="7831559" y="4220090"/>
            <a:ext cx="4222277" cy="2231510"/>
          </a:xfrm>
          <a:prstGeom prst="rect">
            <a:avLst/>
          </a:prstGeom>
        </p:spPr>
      </p:pic>
      <p:pic>
        <p:nvPicPr>
          <p:cNvPr id="18" name="Picture 17"/>
          <p:cNvPicPr>
            <a:picLocks noChangeAspect="1"/>
          </p:cNvPicPr>
          <p:nvPr/>
        </p:nvPicPr>
        <p:blipFill rotWithShape="1">
          <a:blip r:embed="rId15" cstate="print">
            <a:extLst>
              <a:ext uri="{28A0092B-C50C-407E-A947-70E740481C1C}">
                <a14:useLocalDpi xmlns:a14="http://schemas.microsoft.com/office/drawing/2010/main" val="0"/>
              </a:ext>
            </a:extLst>
          </a:blip>
          <a:srcRect l="1196" t="6698" r="5975" b="3490"/>
          <a:stretch/>
        </p:blipFill>
        <p:spPr>
          <a:xfrm>
            <a:off x="5596191" y="4222746"/>
            <a:ext cx="2275970" cy="2201955"/>
          </a:xfrm>
          <a:prstGeom prst="rect">
            <a:avLst/>
          </a:prstGeom>
        </p:spPr>
      </p:pic>
      <p:pic>
        <p:nvPicPr>
          <p:cNvPr id="19" name="Picture 18"/>
          <p:cNvPicPr>
            <a:picLocks noChangeAspect="1"/>
          </p:cNvPicPr>
          <p:nvPr/>
        </p:nvPicPr>
        <p:blipFill rotWithShape="1">
          <a:blip r:embed="rId16" cstate="print">
            <a:extLst>
              <a:ext uri="{28A0092B-C50C-407E-A947-70E740481C1C}">
                <a14:useLocalDpi xmlns:a14="http://schemas.microsoft.com/office/drawing/2010/main" val="0"/>
              </a:ext>
            </a:extLst>
          </a:blip>
          <a:srcRect t="7076" r="9251" b="1981"/>
          <a:stretch/>
        </p:blipFill>
        <p:spPr>
          <a:xfrm>
            <a:off x="3263674" y="4204607"/>
            <a:ext cx="2226731" cy="2231510"/>
          </a:xfrm>
          <a:prstGeom prst="rect">
            <a:avLst/>
          </a:prstGeom>
        </p:spPr>
      </p:pic>
    </p:spTree>
    <p:extLst>
      <p:ext uri="{BB962C8B-B14F-4D97-AF65-F5344CB8AC3E}">
        <p14:creationId xmlns:p14="http://schemas.microsoft.com/office/powerpoint/2010/main" val="24561291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9211" cy="1325563"/>
          </a:xfrm>
        </p:spPr>
        <p:txBody>
          <a:bodyPr/>
          <a:lstStyle/>
          <a:p>
            <a:r>
              <a:rPr lang="pt-BR" dirty="0"/>
              <a:t>Ajuste do Passo de Aprendizagem por </a:t>
            </a:r>
            <a:r>
              <a:rPr lang="pt-BR" dirty="0" smtClean="0"/>
              <a:t>Variação Adaptativa</a:t>
            </a:r>
            <a:endParaRPr lang="nl-BE" dirty="0"/>
          </a:p>
        </p:txBody>
      </p:sp>
      <p:sp>
        <p:nvSpPr>
          <p:cNvPr id="3" name="Content Placeholder 2"/>
          <p:cNvSpPr>
            <a:spLocks noGrp="1"/>
          </p:cNvSpPr>
          <p:nvPr>
            <p:ph idx="1"/>
          </p:nvPr>
        </p:nvSpPr>
        <p:spPr>
          <a:xfrm>
            <a:off x="838200" y="2035342"/>
            <a:ext cx="11129210" cy="4822658"/>
          </a:xfrm>
        </p:spPr>
        <p:txBody>
          <a:bodyPr>
            <a:normAutofit lnSpcReduction="10000"/>
          </a:bodyPr>
          <a:lstStyle/>
          <a:p>
            <a:r>
              <a:rPr lang="pt-BR" dirty="0" smtClean="0"/>
              <a:t>Na </a:t>
            </a:r>
            <a:r>
              <a:rPr lang="pt-BR" b="1" dirty="0" smtClean="0"/>
              <a:t>variação adaptativa</a:t>
            </a:r>
            <a:r>
              <a:rPr lang="pt-BR" dirty="0" smtClean="0"/>
              <a:t>, o </a:t>
            </a:r>
            <a:r>
              <a:rPr lang="pt-BR" dirty="0"/>
              <a:t>passo é adaptativamente ajustado de acordo com a </a:t>
            </a:r>
            <a:r>
              <a:rPr lang="pt-BR" dirty="0" smtClean="0"/>
              <a:t>desempenho do modelo e, </a:t>
            </a:r>
            <a:r>
              <a:rPr lang="pt-BR" dirty="0"/>
              <a:t>além </a:t>
            </a:r>
            <a:r>
              <a:rPr lang="pt-BR" dirty="0" smtClean="0"/>
              <a:t>disso, tem-se passos </a:t>
            </a:r>
            <a:r>
              <a:rPr lang="pt-BR" dirty="0"/>
              <a:t>diferentes para cada </a:t>
            </a:r>
            <a:r>
              <a:rPr lang="pt-BR" dirty="0" smtClean="0"/>
              <a:t>peso do modelo, os quais são atualizados de forma independente. </a:t>
            </a:r>
            <a:endParaRPr lang="pt-BR" dirty="0"/>
          </a:p>
          <a:p>
            <a:pPr lvl="1">
              <a:buFont typeface="Wingdings" panose="05000000000000000000" pitchFamily="2" charset="2"/>
              <a:buChar char="§"/>
            </a:pPr>
            <a:r>
              <a:rPr lang="pt-BR" dirty="0"/>
              <a:t>Os passos são atualizados de acordo com </a:t>
            </a:r>
            <a:r>
              <a:rPr lang="pt-BR" dirty="0" smtClean="0"/>
              <a:t>o desempenho do modelo</a:t>
            </a:r>
          </a:p>
          <a:p>
            <a:pPr lvl="2">
              <a:buFont typeface="Courier New" panose="02070309020205020404" pitchFamily="49" charset="0"/>
              <a:buChar char="o"/>
            </a:pPr>
            <a:r>
              <a:rPr lang="pt-BR" dirty="0" smtClean="0"/>
              <a:t>Por exemplo, enquanto o desempenho estiver aumentando, o passo é mantido constante. Quando o desempenho se estabiliza, diminui-se o passo. Alternativamente, o passo de aprendizagem </a:t>
            </a:r>
            <a:r>
              <a:rPr lang="pt-BR" dirty="0"/>
              <a:t>pode ser </a:t>
            </a:r>
            <a:r>
              <a:rPr lang="pt-BR" dirty="0" smtClean="0"/>
              <a:t>aumentado se </a:t>
            </a:r>
            <a:r>
              <a:rPr lang="pt-BR" dirty="0"/>
              <a:t>o desempenho não melhorar por um número fixo </a:t>
            </a:r>
            <a:r>
              <a:rPr lang="pt-BR" dirty="0" smtClean="0"/>
              <a:t>de iterações. </a:t>
            </a:r>
            <a:endParaRPr lang="pt-BR" dirty="0"/>
          </a:p>
          <a:p>
            <a:pPr lvl="1">
              <a:buFont typeface="Wingdings" panose="05000000000000000000" pitchFamily="2" charset="2"/>
              <a:buChar char="§"/>
            </a:pPr>
            <a:r>
              <a:rPr lang="pt-BR" dirty="0"/>
              <a:t>Na maioria dos casos, não é necessário se ajustar manualmente nenhum </a:t>
            </a:r>
            <a:r>
              <a:rPr lang="pt-BR" dirty="0" smtClean="0"/>
              <a:t>hiperparâmetro </a:t>
            </a:r>
            <a:r>
              <a:rPr lang="pt-BR" dirty="0"/>
              <a:t>como no caso dos esquemas de </a:t>
            </a:r>
            <a:r>
              <a:rPr lang="pt-BR" dirty="0" smtClean="0"/>
              <a:t>redução programada</a:t>
            </a:r>
            <a:r>
              <a:rPr lang="pt-BR" dirty="0"/>
              <a:t>.</a:t>
            </a:r>
          </a:p>
          <a:p>
            <a:pPr lvl="1">
              <a:buFont typeface="Wingdings" panose="05000000000000000000" pitchFamily="2" charset="2"/>
              <a:buChar char="§"/>
            </a:pPr>
            <a:r>
              <a:rPr lang="pt-BR" dirty="0"/>
              <a:t>E quando existe algum hiperparâmetro a ser ajustado o esquema normalmente funciona muito bem para uma grande gama de valores.</a:t>
            </a:r>
          </a:p>
          <a:p>
            <a:pPr lvl="1">
              <a:buFont typeface="Wingdings" panose="05000000000000000000" pitchFamily="2" charset="2"/>
              <a:buChar char="§"/>
            </a:pPr>
            <a:r>
              <a:rPr lang="pt-BR" b="1" dirty="0" smtClean="0"/>
              <a:t>Exemplos</a:t>
            </a:r>
            <a:r>
              <a:rPr lang="pt-BR" dirty="0" smtClean="0"/>
              <a:t>: AdaGrad</a:t>
            </a:r>
            <a:r>
              <a:rPr lang="pt-BR" dirty="0"/>
              <a:t>, RMSprop, </a:t>
            </a:r>
            <a:r>
              <a:rPr lang="pt-BR" dirty="0" smtClean="0"/>
              <a:t>Adam, etc</a:t>
            </a:r>
            <a:r>
              <a:rPr lang="pt-BR" dirty="0"/>
              <a:t>.</a:t>
            </a:r>
            <a:endParaRPr lang="nl-BE" b="1" dirty="0"/>
          </a:p>
        </p:txBody>
      </p:sp>
    </p:spTree>
    <p:extLst>
      <p:ext uri="{BB962C8B-B14F-4D97-AF65-F5344CB8AC3E}">
        <p14:creationId xmlns:p14="http://schemas.microsoft.com/office/powerpoint/2010/main" val="4228098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5500"/>
            <a:ext cx="11129211" cy="1097915"/>
          </a:xfrm>
        </p:spPr>
        <p:txBody>
          <a:bodyPr>
            <a:normAutofit fontScale="90000"/>
          </a:bodyPr>
          <a:lstStyle/>
          <a:p>
            <a:r>
              <a:rPr lang="pt-BR" dirty="0"/>
              <a:t>Ajuste do Passo de Aprendizagem por </a:t>
            </a:r>
            <a:r>
              <a:rPr lang="pt-BR" dirty="0" smtClean="0"/>
              <a:t>Variação Adaptativa</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46415"/>
                <a:ext cx="4362451" cy="5411585"/>
              </a:xfrm>
            </p:spPr>
            <p:txBody>
              <a:bodyPr>
                <a:normAutofit fontScale="85000" lnSpcReduction="20000"/>
              </a:bodyPr>
              <a:lstStyle/>
              <a:p>
                <a:pPr algn="just"/>
                <a:r>
                  <a:rPr lang="nl-BE" b="1" dirty="0" smtClean="0"/>
                  <a:t>AdaGrad</a:t>
                </a: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r>
                        <a:rPr lang="pt-BR" b="0" i="1" smtClean="0">
                          <a:latin typeface="Cambria Math" panose="02040503050406030204" pitchFamily="18" charset="0"/>
                          <a:ea typeface="Cambria Math" panose="02040503050406030204" pitchFamily="18" charset="0"/>
                        </a:rPr>
                        <m:t>−</m:t>
                      </m:r>
                      <m:f>
                        <m:fPr>
                          <m:ctrlPr>
                            <a:rPr lang="pt-BR" i="1" smtClean="0">
                              <a:latin typeface="Cambria Math" panose="02040503050406030204" pitchFamily="18" charset="0"/>
                              <a:ea typeface="Cambria Math" panose="02040503050406030204" pitchFamily="18" charset="0"/>
                            </a:rPr>
                          </m:ctrlPr>
                        </m:fPr>
                        <m:num>
                          <m:r>
                            <a:rPr lang="pt-BR" b="0" i="1">
                              <a:latin typeface="Cambria Math" panose="02040503050406030204" pitchFamily="18" charset="0"/>
                              <a:ea typeface="Cambria Math" panose="02040503050406030204" pitchFamily="18" charset="0"/>
                            </a:rPr>
                            <m:t>𝛼</m:t>
                          </m:r>
                        </m:num>
                        <m:den>
                          <m:rad>
                            <m:radPr>
                              <m:degHide m:val="on"/>
                              <m:ctrlPr>
                                <a:rPr lang="pt-BR"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𝜀</m:t>
                              </m:r>
                            </m:e>
                          </m:rad>
                        </m:den>
                      </m:f>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 ←</m:t>
                      </m:r>
                      <m:r>
                        <a:rPr lang="pt-BR" b="0" i="1">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b="0" i="1" smtClean="0">
                              <a:latin typeface="Cambria Math" panose="02040503050406030204" pitchFamily="18" charset="0"/>
                              <a:ea typeface="Cambria Math" panose="02040503050406030204" pitchFamily="18" charset="0"/>
                            </a:rPr>
                            <m:t>2</m:t>
                          </m:r>
                        </m:sup>
                      </m:sSup>
                    </m:oMath>
                  </m:oMathPara>
                </a14:m>
                <a:endParaRPr lang="pt-BR" i="1" dirty="0" smtClean="0">
                  <a:latin typeface="Cambria Math" panose="02040503050406030204" pitchFamily="18" charset="0"/>
                  <a:ea typeface="Cambria Math" panose="02040503050406030204" pitchFamily="18" charset="0"/>
                </a:endParaRPr>
              </a:p>
              <a:p>
                <a:r>
                  <a:rPr lang="pt-BR" b="1" dirty="0"/>
                  <a:t>RMSProp</a:t>
                </a: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b="0" i="1">
                              <a:latin typeface="Cambria Math" panose="02040503050406030204" pitchFamily="18" charset="0"/>
                              <a:ea typeface="Cambria Math" panose="02040503050406030204" pitchFamily="18" charset="0"/>
                            </a:rPr>
                            <m:t>𝛼</m:t>
                          </m:r>
                        </m:num>
                        <m:den>
                          <m:rad>
                            <m:radPr>
                              <m:degHide m:val="on"/>
                              <m:ctrlPr>
                                <a:rPr lang="pt-BR" i="1">
                                  <a:latin typeface="Cambria Math" panose="02040503050406030204" pitchFamily="18" charset="0"/>
                                  <a:ea typeface="Cambria Math" panose="02040503050406030204" pitchFamily="18" charset="0"/>
                                </a:rPr>
                              </m:ctrlPr>
                            </m:radPr>
                            <m:deg/>
                            <m:e>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𝜀</m:t>
                              </m:r>
                            </m:e>
                          </m:rad>
                        </m:den>
                      </m:f>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𝛽</m:t>
                      </m:r>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pt-BR" i="1">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a:latin typeface="Cambria Math" panose="02040503050406030204" pitchFamily="18" charset="0"/>
                                  <a:ea typeface="Cambria Math" panose="02040503050406030204" pitchFamily="18" charset="0"/>
                                </a:rPr>
                                <m:t>𝛽</m:t>
                              </m:r>
                            </m:e>
                          </m:d>
                          <m:d>
                            <m:dPr>
                              <m:begChr m:val="["/>
                              <m:endChr m:val="]"/>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b="0" i="1">
                              <a:latin typeface="Cambria Math" panose="02040503050406030204" pitchFamily="18" charset="0"/>
                              <a:ea typeface="Cambria Math" panose="02040503050406030204" pitchFamily="18" charset="0"/>
                            </a:rPr>
                            <m:t>2</m:t>
                          </m:r>
                        </m:sup>
                      </m:sSup>
                    </m:oMath>
                  </m:oMathPara>
                </a14:m>
                <a:endParaRPr lang="pt-BR" i="1" dirty="0" smtClean="0">
                  <a:latin typeface="Cambria Math" panose="02040503050406030204" pitchFamily="18" charset="0"/>
                  <a:ea typeface="Cambria Math" panose="02040503050406030204" pitchFamily="18" charset="0"/>
                </a:endParaRPr>
              </a:p>
              <a:p>
                <a:r>
                  <a:rPr lang="pt-BR" b="1" dirty="0" smtClean="0"/>
                  <a:t>Adam</a:t>
                </a:r>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b="0" i="1">
                              <a:latin typeface="Cambria Math" panose="02040503050406030204" pitchFamily="18" charset="0"/>
                              <a:ea typeface="Cambria Math" panose="02040503050406030204" pitchFamily="18" charset="0"/>
                            </a:rPr>
                            <m:t>𝛼</m:t>
                          </m:r>
                        </m:num>
                        <m:den>
                          <m:rad>
                            <m:radPr>
                              <m:degHide m:val="on"/>
                              <m:ctrlPr>
                                <a:rPr lang="pt-BR" i="1">
                                  <a:latin typeface="Cambria Math" panose="02040503050406030204" pitchFamily="18" charset="0"/>
                                  <a:ea typeface="Cambria Math" panose="02040503050406030204" pitchFamily="18" charset="0"/>
                                </a:rPr>
                              </m:ctrlPr>
                            </m:radPr>
                            <m:deg/>
                            <m:e>
                              <m:acc>
                                <m:accPr>
                                  <m:chr m:val="̂"/>
                                  <m:ctrlPr>
                                    <a:rPr lang="pt-BR" i="1" smtClean="0">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𝑣</m:t>
                                  </m:r>
                                </m:e>
                              </m:acc>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𝜀</m:t>
                              </m:r>
                            </m:e>
                          </m:rad>
                        </m:den>
                      </m:f>
                      <m:acc>
                        <m:accPr>
                          <m:chr m:val="̂"/>
                          <m:ctrlPr>
                            <a:rPr lang="pt-BR" i="1" smtClean="0">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𝑚</m:t>
                          </m:r>
                        </m:e>
                      </m:acc>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𝑚</m:t>
                          </m:r>
                        </m:e>
                      </m:acc>
                      <m:r>
                        <a:rPr lang="pt-BR" b="0" i="1" smtClean="0">
                          <a:latin typeface="Cambria Math" panose="02040503050406030204" pitchFamily="18" charset="0"/>
                          <a:ea typeface="Cambria Math" panose="02040503050406030204" pitchFamily="18" charset="0"/>
                        </a:rPr>
                        <m:t>=</m:t>
                      </m:r>
                      <m:f>
                        <m:fPr>
                          <m:type m:val="skw"/>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𝑚</m:t>
                          </m:r>
                        </m:num>
                        <m:den>
                          <m:d>
                            <m:dPr>
                              <m:ctrlPr>
                                <a:rPr lang="pt-BR" i="1" smtClean="0">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p>
                                <m:sSupPr>
                                  <m:ctrlPr>
                                    <a:rPr lang="pt-BR" b="0" i="1" smtClean="0">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e>
                                <m:sup>
                                  <m:r>
                                    <a:rPr lang="pt-BR" b="0" i="1" smtClean="0">
                                      <a:latin typeface="Cambria Math" panose="02040503050406030204" pitchFamily="18" charset="0"/>
                                      <a:ea typeface="Cambria Math" panose="02040503050406030204" pitchFamily="18" charset="0"/>
                                    </a:rPr>
                                    <m:t>𝑡</m:t>
                                  </m:r>
                                </m:sup>
                              </m:sSup>
                            </m:e>
                          </m:d>
                        </m:den>
                      </m:f>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b="0" i="1">
                              <a:latin typeface="Cambria Math" panose="02040503050406030204" pitchFamily="18" charset="0"/>
                              <a:ea typeface="Cambria Math" panose="02040503050406030204" pitchFamily="18" charset="0"/>
                            </a:rPr>
                            <m:t>𝑣</m:t>
                          </m:r>
                        </m:e>
                      </m:acc>
                      <m:r>
                        <a:rPr lang="pt-BR" b="0" i="1">
                          <a:latin typeface="Cambria Math" panose="02040503050406030204" pitchFamily="18" charset="0"/>
                          <a:ea typeface="Cambria Math" panose="02040503050406030204" pitchFamily="18" charset="0"/>
                        </a:rPr>
                        <m:t>=</m:t>
                      </m:r>
                      <m:f>
                        <m:fPr>
                          <m:type m:val="skw"/>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𝑣</m:t>
                          </m:r>
                        </m:num>
                        <m:den>
                          <m:d>
                            <m:dPr>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𝑡</m:t>
                                  </m:r>
                                </m:sup>
                              </m:sSup>
                            </m:e>
                          </m:d>
                        </m:den>
                      </m:f>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ea typeface="Cambria Math" panose="02040503050406030204" pitchFamily="18" charset="0"/>
                        </a:rPr>
                        <m:t>𝑚</m:t>
                      </m:r>
                      <m:r>
                        <a:rPr lang="pt-BR" b="0" i="1">
                          <a:latin typeface="Cambria Math" panose="02040503050406030204" pitchFamily="18" charset="0"/>
                          <a:ea typeface="Cambria Math" panose="02040503050406030204" pitchFamily="18" charset="0"/>
                        </a:rPr>
                        <m:t> ←</m:t>
                      </m:r>
                      <m:sSub>
                        <m:sSubPr>
                          <m:ctrlPr>
                            <a:rPr lang="pt-BR" i="1" smtClean="0">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𝑚</m:t>
                      </m:r>
                      <m:r>
                        <a:rPr lang="pt-BR" b="0"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1</m:t>
                              </m:r>
                            </m:sub>
                          </m:sSub>
                        </m:e>
                      </m:d>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oMath>
                  </m:oMathPara>
                </a14:m>
                <a:endParaRPr lang="pt-BR"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2</m:t>
                          </m:r>
                        </m:sub>
                      </m:sSub>
                      <m:r>
                        <a:rPr lang="pt-BR" b="0" i="1">
                          <a:latin typeface="Cambria Math" panose="02040503050406030204" pitchFamily="18" charset="0"/>
                          <a:ea typeface="Cambria Math" panose="02040503050406030204" pitchFamily="18" charset="0"/>
                        </a:rPr>
                        <m:t>𝑣</m:t>
                      </m:r>
                      <m:r>
                        <a:rPr lang="pt-BR" b="0"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𝛽</m:t>
                                  </m:r>
                                </m:e>
                                <m:sub>
                                  <m:r>
                                    <a:rPr lang="pt-BR" b="0" i="1">
                                      <a:latin typeface="Cambria Math" panose="02040503050406030204" pitchFamily="18" charset="0"/>
                                      <a:ea typeface="Cambria Math" panose="02040503050406030204" pitchFamily="18" charset="0"/>
                                    </a:rPr>
                                    <m:t>2</m:t>
                                  </m:r>
                                </m:sub>
                              </m:sSub>
                            </m:e>
                          </m:d>
                          <m:d>
                            <m:dPr>
                              <m:begChr m:val="["/>
                              <m:endChr m:val="]"/>
                              <m:ctrlPr>
                                <a:rPr lang="pt-BR" i="1">
                                  <a:latin typeface="Cambria Math" panose="02040503050406030204" pitchFamily="18" charset="0"/>
                                  <a:ea typeface="Cambria Math" panose="02040503050406030204" pitchFamily="18" charset="0"/>
                                </a:rPr>
                              </m:ctrlPr>
                            </m:dPr>
                            <m:e>
                              <m:r>
                                <a:rPr lang="pt-BR" b="0"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𝐽</m:t>
                                  </m:r>
                                </m:e>
                                <m:sub>
                                  <m:r>
                                    <a:rPr lang="pt-BR" b="0" i="1">
                                      <a:latin typeface="Cambria Math" panose="02040503050406030204" pitchFamily="18" charset="0"/>
                                      <a:ea typeface="Cambria Math" panose="02040503050406030204" pitchFamily="18" charset="0"/>
                                    </a:rPr>
                                    <m:t>𝑒</m:t>
                                  </m:r>
                                </m:sub>
                              </m:sSub>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b="0"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b="0" i="1">
                              <a:latin typeface="Cambria Math" panose="02040503050406030204" pitchFamily="18" charset="0"/>
                              <a:ea typeface="Cambria Math" panose="02040503050406030204" pitchFamily="18" charset="0"/>
                            </a:rPr>
                            <m:t>2</m:t>
                          </m:r>
                        </m:sup>
                      </m:sSup>
                    </m:oMath>
                  </m:oMathPara>
                </a14:m>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46415"/>
                <a:ext cx="4362451" cy="5411585"/>
              </a:xfrm>
              <a:blipFill rotWithShape="0">
                <a:blip r:embed="rId3"/>
                <a:stretch>
                  <a:fillRect l="-1958" t="-2590" b="-596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955913" y="955998"/>
                <a:ext cx="4362451" cy="2462213"/>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Divide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pela raíz quadrada </a:t>
                </a:r>
                <a:r>
                  <a:rPr lang="pt-BR" sz="1400" dirty="0" smtClean="0"/>
                  <a:t>da soma </a:t>
                </a:r>
                <a:r>
                  <a:rPr lang="pt-BR" sz="1400" b="1" i="1" dirty="0"/>
                  <a:t>cumulativa</a:t>
                </a:r>
                <a:r>
                  <a:rPr lang="pt-BR" sz="1400" dirty="0"/>
                  <a:t> </a:t>
                </a:r>
                <a:r>
                  <a:rPr lang="pt-BR" sz="1400" dirty="0" smtClean="0"/>
                  <a:t>do quadrado dos  gradientes.</a:t>
                </a:r>
              </a:p>
              <a:p>
                <a:pPr marL="285750" indent="-285750">
                  <a:buFont typeface="Arial" panose="020B0604020202020204" pitchFamily="34" charset="0"/>
                  <a:buChar char="•"/>
                </a:pPr>
                <a:r>
                  <a:rPr lang="pt-BR" sz="1400" dirty="0" smtClean="0"/>
                  <a:t>Pesos </a:t>
                </a:r>
                <a:r>
                  <a:rPr lang="pt-BR" sz="1400" dirty="0"/>
                  <a:t>com a maior derivada parcial têm uma diminuição correspondentemente rápida em seu passo de aprendizagem, enquanto os pesos com pequenas derivadas parciais têm uma diminuição relativamente </a:t>
                </a:r>
                <a:r>
                  <a:rPr lang="pt-BR" sz="1400" dirty="0" smtClean="0"/>
                  <a:t>pequena.</a:t>
                </a:r>
              </a:p>
              <a:p>
                <a:pPr marL="285750" indent="-285750">
                  <a:buFont typeface="Arial" panose="020B0604020202020204" pitchFamily="34" charset="0"/>
                  <a:buChar char="•"/>
                </a:pPr>
                <a:r>
                  <a:rPr lang="pt-BR" sz="1400" dirty="0"/>
                  <a:t>O termo do gradiente permanece inalterado</a:t>
                </a:r>
                <a:r>
                  <a:rPr lang="pt-BR" sz="1400" dirty="0" smtClean="0"/>
                  <a:t>.</a:t>
                </a:r>
              </a:p>
              <a:p>
                <a:pPr marL="285750" indent="-285750">
                  <a:buFont typeface="Arial" panose="020B0604020202020204" pitchFamily="34" charset="0"/>
                  <a:buChar char="•"/>
                </a:pPr>
                <a:r>
                  <a:rPr lang="pt-BR" sz="1400" dirty="0" smtClean="0"/>
                  <a:t>Funciona bem em superfícies convexas.</a:t>
                </a:r>
                <a:endParaRPr lang="pt-BR" sz="1400" dirty="0"/>
              </a:p>
              <a:p>
                <a:pPr marL="285750" indent="-285750">
                  <a:buFont typeface="Arial" panose="020B0604020202020204" pitchFamily="34" charset="0"/>
                  <a:buChar char="•"/>
                </a:pPr>
                <a:r>
                  <a:rPr lang="pt-BR" sz="1400" dirty="0"/>
                  <a:t>O valor de </a:t>
                </a:r>
                <a14:m>
                  <m:oMath xmlns:m="http://schemas.openxmlformats.org/officeDocument/2006/math">
                    <m:r>
                      <a:rPr lang="pt-BR" sz="1400" i="1">
                        <a:latin typeface="Cambria Math" panose="02040503050406030204" pitchFamily="18" charset="0"/>
                        <a:ea typeface="Cambria Math" panose="02040503050406030204" pitchFamily="18" charset="0"/>
                      </a:rPr>
                      <m:t>𝛼</m:t>
                    </m:r>
                    <m:r>
                      <a:rPr lang="pt-BR" sz="1400" i="1">
                        <a:latin typeface="Cambria Math" panose="02040503050406030204" pitchFamily="18" charset="0"/>
                        <a:ea typeface="Cambria Math" panose="02040503050406030204" pitchFamily="18" charset="0"/>
                      </a:rPr>
                      <m:t> </m:t>
                    </m:r>
                  </m:oMath>
                </a14:m>
                <a:r>
                  <a:rPr lang="pt-BR" sz="1400" dirty="0"/>
                  <a:t>diminui drasticamente conforme </a:t>
                </a:r>
                <a14:m>
                  <m:oMath xmlns:m="http://schemas.openxmlformats.org/officeDocument/2006/math">
                    <m:r>
                      <a:rPr lang="pt-BR" sz="1400" b="1" i="1">
                        <a:latin typeface="Cambria Math" panose="02040503050406030204" pitchFamily="18" charset="0"/>
                        <a:ea typeface="Cambria Math" panose="02040503050406030204" pitchFamily="18" charset="0"/>
                      </a:rPr>
                      <m:t>𝒗</m:t>
                    </m:r>
                  </m:oMath>
                </a14:m>
                <a:r>
                  <a:rPr lang="pt-BR" sz="1400" dirty="0"/>
                  <a:t> aumenta</a:t>
                </a:r>
                <a:r>
                  <a:rPr lang="pt-BR" sz="1400" dirty="0" smtClean="0"/>
                  <a:t>.</a:t>
                </a:r>
                <a:endParaRPr lang="pt-BR"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955913" y="955998"/>
                <a:ext cx="4362451" cy="2462213"/>
              </a:xfrm>
              <a:prstGeom prst="rect">
                <a:avLst/>
              </a:prstGeom>
              <a:blipFill rotWithShape="0">
                <a:blip r:embed="rId4"/>
                <a:stretch>
                  <a:fillRect l="-279" t="-495" b="-14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955913" y="3485305"/>
                <a:ext cx="4469441" cy="2031325"/>
              </a:xfrm>
              <a:prstGeom prst="rect">
                <a:avLst/>
              </a:prstGeom>
            </p:spPr>
            <p:txBody>
              <a:bodyPr wrap="square">
                <a:spAutoFit/>
              </a:bodyPr>
              <a:lstStyle/>
              <a:p>
                <a:pPr marL="285750" indent="-285750">
                  <a:buFont typeface="Arial" panose="020B0604020202020204" pitchFamily="34" charset="0"/>
                  <a:buChar char="•"/>
                </a:pPr>
                <a:r>
                  <a:rPr lang="pt-BR" sz="1400" dirty="0" smtClean="0"/>
                  <a:t>Implementação </a:t>
                </a:r>
                <a:r>
                  <a:rPr lang="pt-BR" sz="1400" dirty="0"/>
                  <a:t>muito </a:t>
                </a:r>
                <a:r>
                  <a:rPr lang="pt-BR" sz="1400" dirty="0" smtClean="0"/>
                  <a:t>parecida </a:t>
                </a:r>
                <a:r>
                  <a:rPr lang="pt-BR" sz="1400" dirty="0"/>
                  <a:t>com a do AdaGrad, exceto que agora </a:t>
                </a:r>
                <a:r>
                  <a:rPr lang="pt-BR" sz="1400" dirty="0" smtClean="0"/>
                  <a:t>o </a:t>
                </a:r>
                <a:r>
                  <a:rPr lang="pt-BR" sz="1400" dirty="0"/>
                  <a:t>denominador </a:t>
                </a:r>
                <a:r>
                  <a:rPr lang="pt-BR" sz="1400" dirty="0" smtClean="0"/>
                  <a:t>também decai.</a:t>
                </a:r>
              </a:p>
              <a:p>
                <a:pPr marL="285750" indent="-285750">
                  <a:buFont typeface="Arial" panose="020B0604020202020204" pitchFamily="34" charset="0"/>
                  <a:buChar char="•"/>
                </a:pPr>
                <a:r>
                  <a:rPr lang="pt-BR" sz="1400" dirty="0" smtClean="0"/>
                  <a:t>Divide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pela raíz quadrada da </a:t>
                </a:r>
                <a:r>
                  <a:rPr lang="pt-BR" sz="1400" b="1" i="1" dirty="0"/>
                  <a:t>média móvel exponencialmente </a:t>
                </a:r>
                <a:r>
                  <a:rPr lang="pt-BR" sz="1400" b="1" i="1" dirty="0" smtClean="0"/>
                  <a:t>decrescente </a:t>
                </a:r>
                <a:r>
                  <a:rPr lang="pt-BR" sz="1400" dirty="0" smtClean="0"/>
                  <a:t>do quadrado do gradiente.</a:t>
                </a:r>
              </a:p>
              <a:p>
                <a:pPr marL="285750" indent="-285750">
                  <a:buFont typeface="Arial" panose="020B0604020202020204" pitchFamily="34" charset="0"/>
                  <a:buChar char="•"/>
                </a:pPr>
                <a:r>
                  <a:rPr lang="pt-BR" sz="1400" dirty="0"/>
                  <a:t>Funciona bem em superfícies convexas e não-convexas</a:t>
                </a:r>
                <a:r>
                  <a:rPr lang="pt-BR" sz="1400" dirty="0" smtClean="0"/>
                  <a:t>.</a:t>
                </a:r>
              </a:p>
              <a:p>
                <a:pPr marL="285750" indent="-285750">
                  <a:buFont typeface="Arial" panose="020B0604020202020204" pitchFamily="34" charset="0"/>
                  <a:buChar char="•"/>
                </a:pPr>
                <a:r>
                  <a:rPr lang="pt-BR" sz="1400" dirty="0" smtClean="0"/>
                  <a:t>A </a:t>
                </a:r>
                <a:r>
                  <a:rPr lang="pt-BR" sz="1400" dirty="0"/>
                  <a:t>média exponencialmente decrescente </a:t>
                </a:r>
                <a:r>
                  <a:rPr lang="pt-BR" sz="1400" dirty="0" smtClean="0"/>
                  <a:t>é usada para se descartar valores muito antigos do histórico e, desta forma, evitar que o modelo pare de aprender.</a:t>
                </a:r>
              </a:p>
            </p:txBody>
          </p:sp>
        </mc:Choice>
        <mc:Fallback xmlns="">
          <p:sp>
            <p:nvSpPr>
              <p:cNvPr id="8" name="Rectangle 7"/>
              <p:cNvSpPr>
                <a:spLocks noRot="1" noChangeAspect="1" noMove="1" noResize="1" noEditPoints="1" noAdjustHandles="1" noChangeArrowheads="1" noChangeShapeType="1" noTextEdit="1"/>
              </p:cNvSpPr>
              <p:nvPr/>
            </p:nvSpPr>
            <p:spPr>
              <a:xfrm>
                <a:off x="4955913" y="3485305"/>
                <a:ext cx="4469441" cy="2031325"/>
              </a:xfrm>
              <a:prstGeom prst="rect">
                <a:avLst/>
              </a:prstGeom>
              <a:blipFill rotWithShape="0">
                <a:blip r:embed="rId5"/>
                <a:stretch>
                  <a:fillRect l="-273" t="-601" r="-546" b="-2102"/>
                </a:stretch>
              </a:blipFill>
            </p:spPr>
            <p:txBody>
              <a:bodyPr/>
              <a:lstStyle/>
              <a:p>
                <a:r>
                  <a:rPr lang="pt-BR">
                    <a:noFill/>
                  </a:rPr>
                  <a:t> </a:t>
                </a:r>
              </a:p>
            </p:txBody>
          </p:sp>
        </mc:Fallback>
      </mc:AlternateContent>
      <p:sp>
        <p:nvSpPr>
          <p:cNvPr id="9" name="Rectangle 8"/>
          <p:cNvSpPr/>
          <p:nvPr/>
        </p:nvSpPr>
        <p:spPr>
          <a:xfrm>
            <a:off x="4955915" y="5654065"/>
            <a:ext cx="4596048" cy="1169551"/>
          </a:xfrm>
          <a:prstGeom prst="rect">
            <a:avLst/>
          </a:prstGeom>
        </p:spPr>
        <p:txBody>
          <a:bodyPr wrap="square">
            <a:spAutoFit/>
          </a:bodyPr>
          <a:lstStyle/>
          <a:p>
            <a:pPr marL="285750" indent="-285750">
              <a:buFont typeface="Arial" panose="020B0604020202020204" pitchFamily="34" charset="0"/>
              <a:buChar char="•"/>
            </a:pPr>
            <a:r>
              <a:rPr lang="pt-BR" sz="1400" dirty="0" smtClean="0"/>
              <a:t>Combinação do RMSProp com momentum.</a:t>
            </a:r>
          </a:p>
          <a:p>
            <a:pPr marL="285750" indent="-285750">
              <a:buFont typeface="Arial" panose="020B0604020202020204" pitchFamily="34" charset="0"/>
              <a:buChar char="•"/>
            </a:pPr>
            <a:r>
              <a:rPr lang="pt-BR" sz="1400" dirty="0"/>
              <a:t>Usa </a:t>
            </a:r>
            <a:r>
              <a:rPr lang="pt-BR" sz="1400" dirty="0" smtClean="0"/>
              <a:t>média </a:t>
            </a:r>
            <a:r>
              <a:rPr lang="pt-BR" sz="1400" dirty="0"/>
              <a:t>móvel exponencialmente decrescente </a:t>
            </a:r>
            <a:r>
              <a:rPr lang="pt-BR" sz="1400" dirty="0" smtClean="0"/>
              <a:t>do </a:t>
            </a:r>
            <a:r>
              <a:rPr lang="pt-BR" sz="1400" dirty="0"/>
              <a:t>primeiro e segundo momentos do gradiente, para atualizar os pesos</a:t>
            </a:r>
            <a:r>
              <a:rPr lang="pt-BR" sz="1400" dirty="0" smtClean="0"/>
              <a:t>.</a:t>
            </a:r>
          </a:p>
          <a:p>
            <a:pPr marL="285750" indent="-285750">
              <a:buFont typeface="Arial" panose="020B0604020202020204" pitchFamily="34" charset="0"/>
              <a:buChar char="•"/>
            </a:pPr>
            <a:r>
              <a:rPr lang="pt-BR" sz="1400" dirty="0" smtClean="0"/>
              <a:t>Bastante </a:t>
            </a:r>
            <a:r>
              <a:rPr lang="pt-BR" sz="1400" dirty="0"/>
              <a:t>robusto </a:t>
            </a:r>
            <a:r>
              <a:rPr lang="pt-BR" sz="1400" dirty="0" smtClean="0"/>
              <a:t>quanto à </a:t>
            </a:r>
            <a:r>
              <a:rPr lang="pt-BR" sz="1400" dirty="0"/>
              <a:t>escolha </a:t>
            </a:r>
            <a:r>
              <a:rPr lang="pt-BR" sz="1400" dirty="0" smtClean="0"/>
              <a:t>dos hiperparâmetros.</a:t>
            </a:r>
            <a:endParaRPr lang="pt-BR"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t="2118" r="2530" b="4189"/>
          <a:stretch/>
        </p:blipFill>
        <p:spPr>
          <a:xfrm>
            <a:off x="9036051" y="2289940"/>
            <a:ext cx="3105149" cy="2002636"/>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9986068" y="5484787"/>
                <a:ext cx="1803921" cy="830997"/>
              </a:xfrm>
              <a:prstGeom prst="rect">
                <a:avLst/>
              </a:prstGeom>
            </p:spPr>
            <p:txBody>
              <a:bodyPr wrap="square">
                <a:spAutoFit/>
              </a:bodyPr>
              <a:lstStyle/>
              <a:p>
                <a:pPr algn="ctr"/>
                <a:r>
                  <a:rPr lang="pt-BR" sz="1200" b="1" dirty="0" smtClean="0">
                    <a:ea typeface="Cambria Math" panose="02040503050406030204" pitchFamily="18" charset="0"/>
                  </a:rPr>
                  <a:t>OBS.</a:t>
                </a:r>
                <a:r>
                  <a:rPr lang="pt-BR" sz="1200" dirty="0" smtClean="0">
                    <a:ea typeface="Cambria Math" panose="02040503050406030204" pitchFamily="18" charset="0"/>
                  </a:rPr>
                  <a:t>: </a:t>
                </a:r>
                <a14:m>
                  <m:oMath xmlns:m="http://schemas.openxmlformats.org/officeDocument/2006/math">
                    <m:r>
                      <a:rPr lang="pt-BR" sz="1200" i="1">
                        <a:latin typeface="Cambria Math" panose="02040503050406030204" pitchFamily="18" charset="0"/>
                        <a:ea typeface="Cambria Math" panose="02040503050406030204" pitchFamily="18" charset="0"/>
                      </a:rPr>
                      <m:t>𝜀</m:t>
                    </m:r>
                    <m:r>
                      <a:rPr lang="pt-BR" sz="1200" i="1">
                        <a:latin typeface="Cambria Math" panose="02040503050406030204" pitchFamily="18" charset="0"/>
                        <a:ea typeface="Cambria Math" panose="02040503050406030204" pitchFamily="18" charset="0"/>
                      </a:rPr>
                      <m:t> </m:t>
                    </m:r>
                  </m:oMath>
                </a14:m>
                <a:r>
                  <a:rPr lang="pt-BR" sz="1200" dirty="0"/>
                  <a:t>é um valor </a:t>
                </a:r>
                <a:r>
                  <a:rPr lang="pt-BR" sz="1200" dirty="0" smtClean="0"/>
                  <a:t>pequeno, 1e-8, </a:t>
                </a:r>
                <a:r>
                  <a:rPr lang="pt-BR" sz="1200" dirty="0"/>
                  <a:t>que garante que não </a:t>
                </a:r>
                <a:r>
                  <a:rPr lang="pt-BR" sz="1200" dirty="0" smtClean="0"/>
                  <a:t>ocorra divisão </a:t>
                </a:r>
                <a:r>
                  <a:rPr lang="pt-BR" sz="1200" dirty="0"/>
                  <a:t>por </a:t>
                </a:r>
                <a:r>
                  <a:rPr lang="pt-BR" sz="1200" dirty="0" smtClean="0"/>
                  <a:t>zero.</a:t>
                </a:r>
                <a:endParaRPr lang="pt-BR" sz="1200" dirty="0"/>
              </a:p>
            </p:txBody>
          </p:sp>
        </mc:Choice>
        <mc:Fallback>
          <p:sp>
            <p:nvSpPr>
              <p:cNvPr id="6" name="Rectangle 5"/>
              <p:cNvSpPr>
                <a:spLocks noRot="1" noChangeAspect="1" noMove="1" noResize="1" noEditPoints="1" noAdjustHandles="1" noChangeArrowheads="1" noChangeShapeType="1" noTextEdit="1"/>
              </p:cNvSpPr>
              <p:nvPr/>
            </p:nvSpPr>
            <p:spPr>
              <a:xfrm>
                <a:off x="9986068" y="5484787"/>
                <a:ext cx="1803921" cy="830997"/>
              </a:xfrm>
              <a:prstGeom prst="rect">
                <a:avLst/>
              </a:prstGeom>
              <a:blipFill rotWithShape="0">
                <a:blip r:embed="rId7"/>
                <a:stretch>
                  <a:fillRect t="-735" b="-5147"/>
                </a:stretch>
              </a:blipFill>
            </p:spPr>
            <p:txBody>
              <a:bodyPr/>
              <a:lstStyle/>
              <a:p>
                <a:r>
                  <a:rPr lang="pt-BR">
                    <a:noFill/>
                  </a:rPr>
                  <a:t> </a:t>
                </a:r>
              </a:p>
            </p:txBody>
          </p:sp>
        </mc:Fallback>
      </mc:AlternateContent>
      <p:cxnSp>
        <p:nvCxnSpPr>
          <p:cNvPr id="10" name="Straight Arrow Connector 9"/>
          <p:cNvCxnSpPr/>
          <p:nvPr/>
        </p:nvCxnSpPr>
        <p:spPr>
          <a:xfrm flipH="1" flipV="1">
            <a:off x="4203511" y="2620371"/>
            <a:ext cx="752402" cy="4182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496" y="1934278"/>
            <a:ext cx="1266093" cy="646331"/>
          </a:xfrm>
          <a:prstGeom prst="rect">
            <a:avLst/>
          </a:prstGeom>
          <a:noFill/>
        </p:spPr>
        <p:txBody>
          <a:bodyPr wrap="square" rtlCol="0">
            <a:spAutoFit/>
          </a:bodyPr>
          <a:lstStyle/>
          <a:p>
            <a:r>
              <a:rPr lang="pt-BR" sz="1200" dirty="0" smtClean="0"/>
              <a:t>Estimativa do momento de segunda ordem</a:t>
            </a:r>
            <a:endParaRPr lang="pt-BR" sz="1200" dirty="0"/>
          </a:p>
        </p:txBody>
      </p:sp>
      <p:cxnSp>
        <p:nvCxnSpPr>
          <p:cNvPr id="16" name="Straight Arrow Connector 15"/>
          <p:cNvCxnSpPr/>
          <p:nvPr/>
        </p:nvCxnSpPr>
        <p:spPr>
          <a:xfrm>
            <a:off x="1195754" y="2289940"/>
            <a:ext cx="520504" cy="185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0495" y="5737327"/>
            <a:ext cx="1266093" cy="276999"/>
          </a:xfrm>
          <a:prstGeom prst="rect">
            <a:avLst/>
          </a:prstGeom>
          <a:noFill/>
        </p:spPr>
        <p:txBody>
          <a:bodyPr wrap="square" rtlCol="0">
            <a:spAutoFit/>
          </a:bodyPr>
          <a:lstStyle/>
          <a:p>
            <a:r>
              <a:rPr lang="pt-BR" sz="1200" dirty="0" smtClean="0"/>
              <a:t>Momentum</a:t>
            </a:r>
            <a:endParaRPr lang="pt-BR" sz="1200" dirty="0"/>
          </a:p>
        </p:txBody>
      </p:sp>
      <p:sp>
        <p:nvSpPr>
          <p:cNvPr id="18" name="TextBox 17"/>
          <p:cNvSpPr txBox="1"/>
          <p:nvPr/>
        </p:nvSpPr>
        <p:spPr>
          <a:xfrm>
            <a:off x="205152" y="6206794"/>
            <a:ext cx="1266093" cy="276999"/>
          </a:xfrm>
          <a:prstGeom prst="rect">
            <a:avLst/>
          </a:prstGeom>
          <a:noFill/>
        </p:spPr>
        <p:txBody>
          <a:bodyPr wrap="square" rtlCol="0">
            <a:spAutoFit/>
          </a:bodyPr>
          <a:lstStyle/>
          <a:p>
            <a:r>
              <a:rPr lang="pt-BR" sz="1200" dirty="0" smtClean="0"/>
              <a:t>RMSProp</a:t>
            </a:r>
            <a:endParaRPr lang="pt-BR" sz="1200" dirty="0"/>
          </a:p>
        </p:txBody>
      </p:sp>
      <p:cxnSp>
        <p:nvCxnSpPr>
          <p:cNvPr id="20" name="Straight Arrow Connector 19"/>
          <p:cNvCxnSpPr>
            <a:stCxn id="17" idx="2"/>
          </p:cNvCxnSpPr>
          <p:nvPr/>
        </p:nvCxnSpPr>
        <p:spPr>
          <a:xfrm>
            <a:off x="803542" y="6014326"/>
            <a:ext cx="392212" cy="1871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7900" y="6393926"/>
            <a:ext cx="471748" cy="1641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402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8300" y="73026"/>
            <a:ext cx="11607800" cy="863246"/>
          </a:xfrm>
        </p:spPr>
        <p:txBody>
          <a:bodyPr/>
          <a:lstStyle/>
          <a:p>
            <a:r>
              <a:rPr lang="pt-BR" dirty="0" smtClean="0"/>
              <a:t>Exemplo: GDE com Adam</a:t>
            </a:r>
            <a:endParaRPr lang="pt-BR"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7064" r="9048" b="2777"/>
          <a:stretch/>
        </p:blipFill>
        <p:spPr>
          <a:xfrm>
            <a:off x="3163982" y="1220458"/>
            <a:ext cx="2282895" cy="2262971"/>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t="6746" r="5873" b="3413"/>
          <a:stretch/>
        </p:blipFill>
        <p:spPr>
          <a:xfrm>
            <a:off x="5446877" y="1225622"/>
            <a:ext cx="2365514" cy="2257807"/>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6033" t="6678" r="9524" b="3480"/>
          <a:stretch/>
        </p:blipFill>
        <p:spPr>
          <a:xfrm>
            <a:off x="7812391" y="1225622"/>
            <a:ext cx="4244358" cy="2257807"/>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N,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FF0000"/>
                </a:solidFill>
                <a:highlight>
                  <a:srgbClr val="FFFFFF"/>
                </a:highlight>
              </a:rPr>
              <a:t>1</a:t>
            </a:r>
            <a:r>
              <a:rPr lang="pt-BR" sz="1200" b="1" dirty="0">
                <a:solidFill>
                  <a:srgbClr val="000080"/>
                </a:solidFill>
                <a:highlight>
                  <a:srgbClr val="FFFFFF"/>
                </a:highlight>
              </a:rPr>
              <a:t>)</a:t>
            </a:r>
            <a:endParaRPr lang="pt-BR" sz="1200" dirty="0"/>
          </a:p>
        </p:txBody>
      </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6907" r="9366" b="2617"/>
          <a:stretch/>
        </p:blipFill>
        <p:spPr>
          <a:xfrm>
            <a:off x="3163982" y="4056248"/>
            <a:ext cx="2282895" cy="2278895"/>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t="7381" r="6091" b="3730"/>
          <a:stretch/>
        </p:blipFill>
        <p:spPr>
          <a:xfrm>
            <a:off x="5446877" y="4056248"/>
            <a:ext cx="2272462" cy="2150970"/>
          </a:xfrm>
          <a:prstGeom prst="rect">
            <a:avLst/>
          </a:prstGeom>
        </p:spPr>
      </p:pic>
      <p:pic>
        <p:nvPicPr>
          <p:cNvPr id="17" name="Picture 16"/>
          <p:cNvPicPr>
            <a:picLocks noChangeAspect="1"/>
          </p:cNvPicPr>
          <p:nvPr/>
        </p:nvPicPr>
        <p:blipFill rotWithShape="1">
          <a:blip r:embed="rId9" cstate="print">
            <a:extLst>
              <a:ext uri="{28A0092B-C50C-407E-A947-70E740481C1C}">
                <a14:useLocalDpi xmlns:a14="http://schemas.microsoft.com/office/drawing/2010/main" val="0"/>
              </a:ext>
            </a:extLst>
          </a:blip>
          <a:srcRect l="5556" t="7064" r="9524" b="3413"/>
          <a:stretch/>
        </p:blipFill>
        <p:spPr>
          <a:xfrm>
            <a:off x="7758515" y="3970075"/>
            <a:ext cx="4298234" cy="2265611"/>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8" name="TextBox 17"/>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923973" y="3600743"/>
                <a:ext cx="3222148"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=0.3, </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0.9,</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b="0" i="0" smtClean="0">
                          <a:latin typeface="Cambria Math" panose="02040503050406030204" pitchFamily="18" charset="0"/>
                          <a:ea typeface="Cambria Math" panose="02040503050406030204" pitchFamily="18" charset="0"/>
                        </a:rPr>
                        <m:t>99</m:t>
                      </m:r>
                      <m:r>
                        <a:rPr lang="pt-BR">
                          <a:latin typeface="Cambria Math" panose="02040503050406030204" pitchFamily="18" charset="0"/>
                          <a:ea typeface="Cambria Math" panose="02040503050406030204" pitchFamily="18" charset="0"/>
                        </a:rPr>
                        <m:t>9</m:t>
                      </m:r>
                    </m:oMath>
                  </m:oMathPara>
                </a14:m>
                <a:endParaRPr lang="pt-BR" dirty="0"/>
              </a:p>
            </p:txBody>
          </p:sp>
        </mc:Choice>
        <mc:Fallback xmlns="">
          <p:sp>
            <p:nvSpPr>
              <p:cNvPr id="19" name="TextBox 18"/>
              <p:cNvSpPr txBox="1">
                <a:spLocks noRot="1" noChangeAspect="1" noMove="1" noResize="1" noEditPoints="1" noAdjustHandles="1" noChangeArrowheads="1" noChangeShapeType="1" noTextEdit="1"/>
              </p:cNvSpPr>
              <p:nvPr/>
            </p:nvSpPr>
            <p:spPr>
              <a:xfrm>
                <a:off x="5923973" y="3600743"/>
                <a:ext cx="3222148" cy="369332"/>
              </a:xfrm>
              <a:prstGeom prst="rect">
                <a:avLst/>
              </a:prstGeom>
              <a:blipFill rotWithShape="0">
                <a:blip r:embed="rId11"/>
                <a:stretch>
                  <a:fillRect b="-13333"/>
                </a:stretch>
              </a:blipFill>
            </p:spPr>
            <p:txBody>
              <a:bodyPr/>
              <a:lstStyle/>
              <a:p>
                <a:r>
                  <a:rPr lang="pt-BR">
                    <a:noFill/>
                  </a:rPr>
                  <a:t> </a:t>
                </a:r>
              </a:p>
            </p:txBody>
          </p:sp>
        </mc:Fallback>
      </mc:AlternateContent>
      <p:sp>
        <p:nvSpPr>
          <p:cNvPr id="20" name="TextBox 19"/>
          <p:cNvSpPr txBox="1"/>
          <p:nvPr/>
        </p:nvSpPr>
        <p:spPr>
          <a:xfrm>
            <a:off x="4901438" y="6421316"/>
            <a:ext cx="6080136" cy="369332"/>
          </a:xfrm>
          <a:prstGeom prst="rect">
            <a:avLst/>
          </a:prstGeom>
          <a:noFill/>
        </p:spPr>
        <p:txBody>
          <a:bodyPr wrap="square" rtlCol="0">
            <a:spAutoFit/>
          </a:bodyPr>
          <a:lstStyle/>
          <a:p>
            <a:r>
              <a:rPr lang="pt-BR" b="1" u="sng" dirty="0" smtClean="0">
                <a:solidFill>
                  <a:srgbClr val="0070C0"/>
                </a:solidFill>
              </a:rPr>
              <a:t>Exemplo: </a:t>
            </a:r>
            <a:r>
              <a:rPr lang="pt-BR" b="1" u="sng" dirty="0">
                <a:solidFill>
                  <a:srgbClr val="0070C0"/>
                </a:solidFill>
              </a:rPr>
              <a:t>stocastic_gradient_descent_with_adam.ipynb</a:t>
            </a:r>
          </a:p>
        </p:txBody>
      </p:sp>
    </p:spTree>
    <p:extLst>
      <p:ext uri="{BB962C8B-B14F-4D97-AF65-F5344CB8AC3E}">
        <p14:creationId xmlns:p14="http://schemas.microsoft.com/office/powerpoint/2010/main" val="24389972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Atributos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7"/>
                <a:ext cx="11078980" cy="50249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smtClean="0"/>
                  <a:t>Em algumas situações, alguns </a:t>
                </a:r>
                <a:r>
                  <a:rPr lang="pt-BR" b="1" dirty="0"/>
                  <a:t>atributos</a:t>
                </a:r>
                <a:r>
                  <a:rPr lang="pt-BR" dirty="0"/>
                  <a:t> acabam sendo dominantes sobre os demais no sentido de que </a:t>
                </a:r>
                <a:r>
                  <a:rPr lang="pt-BR" b="1" i="1" dirty="0" smtClean="0"/>
                  <a:t>exercem </a:t>
                </a:r>
                <a:r>
                  <a:rPr lang="pt-BR" b="1" i="1" dirty="0"/>
                  <a:t>grande influência sobre o erro</a:t>
                </a:r>
                <a:r>
                  <a:rPr lang="pt-BR" dirty="0"/>
                  <a:t> cometido pelo modelo. </a:t>
                </a:r>
              </a:p>
              <a:p>
                <a:pPr algn="just"/>
                <a:r>
                  <a:rPr lang="pt-BR" dirty="0"/>
                  <a:t>Isto pode ocorrer devido à</a:t>
                </a:r>
                <a:r>
                  <a:rPr lang="pt-BR" dirty="0" smtClean="0"/>
                  <a:t> </a:t>
                </a:r>
                <a:r>
                  <a:rPr lang="pt-BR" dirty="0"/>
                  <a:t>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lvl="1" algn="just">
                  <a:buFont typeface="Wingdings" panose="05000000000000000000" pitchFamily="2" charset="2"/>
                  <a:buChar char="§"/>
                </a:pPr>
                <a:r>
                  <a:rPr lang="pt-BR" dirty="0"/>
                  <a:t>Algoritmos de ML trabalham com </a:t>
                </a:r>
                <a:r>
                  <a:rPr lang="pt-BR" dirty="0" smtClean="0"/>
                  <a:t>magnitudes </a:t>
                </a:r>
                <a:r>
                  <a:rPr lang="pt-BR" dirty="0"/>
                  <a:t>e não sabem o que eles representam nem suas unidades. </a:t>
                </a:r>
              </a:p>
              <a:p>
                <a:pPr lvl="1" algn="just">
                  <a:buFont typeface="Wingdings" panose="05000000000000000000" pitchFamily="2" charset="2"/>
                  <a:buChar char="§"/>
                </a:pPr>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lvl="1" algn="just">
                  <a:buFont typeface="Wingdings" panose="05000000000000000000" pitchFamily="2" charset="2"/>
                  <a:buChar char="§"/>
                </a:pPr>
                <a:r>
                  <a:rPr lang="pt-BR" dirty="0"/>
                  <a:t>Portanto, o erro entre </a:t>
                </a:r>
                <a:r>
                  <a:rPr lang="pt-BR" i="1"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smtClean="0"/>
                  <a:t> e </a:t>
                </a:r>
                <a14:m>
                  <m:oMath xmlns:m="http://schemas.openxmlformats.org/officeDocument/2006/math">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será </a:t>
                </a:r>
                <a:r>
                  <a:rPr lang="pt-BR" dirty="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7"/>
                <a:ext cx="11078980" cy="5024905"/>
              </a:xfrm>
              <a:prstGeom prst="rect">
                <a:avLst/>
              </a:prstGeom>
              <a:blipFill rotWithShape="0">
                <a:blip r:embed="rId3"/>
                <a:stretch>
                  <a:fillRect l="-881" t="-1818" r="-936" b="-1333"/>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0625" t="19499" r="28607" b="15042"/>
          <a:stretch/>
        </p:blipFill>
        <p:spPr>
          <a:xfrm>
            <a:off x="8939286" y="68240"/>
            <a:ext cx="3202636" cy="3449856"/>
          </a:xfrm>
          <a:prstGeom prst="rect">
            <a:avLst/>
          </a:prstGeom>
        </p:spPr>
      </p:pic>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Atributos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6"/>
                <a:ext cx="9372600" cy="5167313"/>
              </a:xfrm>
            </p:spPr>
            <p:txBody>
              <a:bodyPr>
                <a:normAutofit fontScale="85000" lnSpcReduction="20000"/>
              </a:bodyPr>
              <a:lstStyle/>
              <a:p>
                <a:r>
                  <a:rPr lang="pt-BR" dirty="0" smtClean="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d>
                                  <m:dPr>
                                    <m:ctrlPr>
                                      <a:rPr lang="pt-BR" i="1" smtClean="0">
                                        <a:latin typeface="Cambria Math" panose="02040503050406030204" pitchFamily="18" charset="0"/>
                                      </a:rPr>
                                    </m:ctrlPr>
                                  </m:d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smtClean="0"/>
                  <a:t> terá uma </a:t>
                </a:r>
                <a:r>
                  <a:rPr lang="pt-BR" dirty="0"/>
                  <a:t>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acc>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e>
                            </m:d>
                          </m:e>
                          <m:sup>
                            <m:r>
                              <a:rPr lang="pt-BR" i="1">
                                <a:latin typeface="Cambria Math" panose="02040503050406030204" pitchFamily="18" charset="0"/>
                              </a:rPr>
                              <m:t>2</m:t>
                            </m:r>
                          </m:sup>
                        </m:sSup>
                      </m:e>
                    </m:nary>
                  </m:oMath>
                </a14:m>
                <a:r>
                  <a:rPr lang="pt-BR" dirty="0" smtClean="0"/>
                  <a:t>.</a:t>
                </a:r>
              </a:p>
              <a:p>
                <a:r>
                  <a:rPr lang="pt-BR" dirty="0"/>
                  <a:t>Portanto, o erro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d>
                          <m:dPr>
                            <m:ctrlPr>
                              <a:rPr lang="pt-BR" i="1">
                                <a:latin typeface="Cambria Math" panose="02040503050406030204" pitchFamily="18" charset="0"/>
                              </a:rPr>
                            </m:ctrlPr>
                          </m:dPr>
                          <m:e>
                            <m:r>
                              <a:rPr lang="pt-BR" b="0" i="1" smtClean="0">
                                <a:latin typeface="Cambria Math" panose="02040503050406030204" pitchFamily="18" charset="0"/>
                              </a:rPr>
                              <m:t>𝑛</m:t>
                            </m:r>
                          </m:e>
                        </m:d>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smtClean="0"/>
                  <a:t> e, portanto, pequenas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fazem com que o erro varie rapidamente.</a:t>
                </a:r>
              </a:p>
              <a:p>
                <a:pPr algn="just"/>
                <a:r>
                  <a:rPr lang="pt-BR" dirty="0" smtClean="0"/>
                  <a:t>A diferença </a:t>
                </a:r>
                <a:r>
                  <a:rPr lang="pt-BR" dirty="0"/>
                  <a:t>entre as magnitudes </a:t>
                </a:r>
                <a:r>
                  <a:rPr lang="pt-BR" dirty="0" smtClean="0"/>
                  <a:t>dos atributos afeta </a:t>
                </a:r>
                <a:r>
                  <a:rPr lang="pt-BR" dirty="0"/>
                  <a:t>o desempenho de algoritmos de ML que </a:t>
                </a:r>
                <a:r>
                  <a:rPr lang="pt-BR" dirty="0" smtClean="0"/>
                  <a:t>usam métricas </a:t>
                </a:r>
                <a:r>
                  <a:rPr lang="pt-BR" dirty="0"/>
                  <a:t>de distância como função de erro.</a:t>
                </a:r>
              </a:p>
              <a:p>
                <a:pPr lvl="1" algn="just">
                  <a:buFont typeface="Wingdings" panose="05000000000000000000" pitchFamily="2" charset="2"/>
                  <a:buChar char="§"/>
                </a:pPr>
                <a:r>
                  <a:rPr lang="pt-BR" dirty="0"/>
                  <a:t>As diferenças entre as magnitudes dos atributos faz com que as superfícies de erro tenham formato de </a:t>
                </a:r>
                <a:r>
                  <a:rPr lang="pt-BR" dirty="0" smtClean="0"/>
                  <a:t>vale (‘U’ ou ‘V’), </a:t>
                </a:r>
                <a:r>
                  <a:rPr lang="pt-BR" b="1" i="1" dirty="0"/>
                  <a:t>dificultando a convergência dos algoritmos</a:t>
                </a:r>
                <a:r>
                  <a:rPr lang="pt-BR" dirty="0" smtClean="0"/>
                  <a:t>.</a:t>
                </a:r>
                <a:endParaRPr lang="pt-BR" dirty="0"/>
              </a:p>
            </p:txBody>
          </p:sp>
        </mc:Choice>
        <mc:Fallback xmlns="">
          <p:sp>
            <p:nvSpPr>
              <p:cNvPr id="4" name="Content Placeholder 2">
                <a:extLst>
                  <a:ext uri="{FF2B5EF4-FFF2-40B4-BE49-F238E27FC236}">
                    <a16:creationId xmlns="" xmlns:a16="http://schemas.microsoft.com/office/drawing/2014/main"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6"/>
                <a:ext cx="9372600" cy="5167313"/>
              </a:xfrm>
              <a:blipFill rotWithShape="0">
                <a:blip r:embed="rId4"/>
                <a:stretch>
                  <a:fillRect l="-911" t="-2712" r="-1692" b="-590"/>
                </a:stretch>
              </a:blipFill>
            </p:spPr>
            <p:txBody>
              <a:bodyPr/>
              <a:lstStyle/>
              <a:p>
                <a:r>
                  <a:rPr lang="pt-BR">
                    <a:noFill/>
                  </a:rPr>
                  <a:t> </a:t>
                </a:r>
              </a:p>
            </p:txBody>
          </p:sp>
        </mc:Fallback>
      </mc:AlternateContent>
      <p:cxnSp>
        <p:nvCxnSpPr>
          <p:cNvPr id="5" name="Straight Arrow Connector 4"/>
          <p:cNvCxnSpPr/>
          <p:nvPr/>
        </p:nvCxnSpPr>
        <p:spPr>
          <a:xfrm flipV="1">
            <a:off x="10210800" y="2913681"/>
            <a:ext cx="467532" cy="33631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922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pt-BR" dirty="0"/>
              <a:t>Definição do Problema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8" y="1493520"/>
                <a:ext cx="11166989" cy="5364479"/>
              </a:xfrm>
            </p:spPr>
            <p:txBody>
              <a:bodyPr>
                <a:normAutofit fontScale="70000" lnSpcReduction="20000"/>
              </a:bodyPr>
              <a:lstStyle/>
              <a:p>
                <a:pPr marL="0" indent="0">
                  <a:buNone/>
                </a:pPr>
                <a:r>
                  <a:rPr lang="pt-BR" dirty="0" smtClean="0"/>
                  <a:t>O problema da </a:t>
                </a:r>
                <a:r>
                  <a:rPr lang="pt-BR" b="1" i="1" dirty="0" smtClean="0"/>
                  <a:t>regressão linear</a:t>
                </a:r>
                <a:r>
                  <a:rPr lang="pt-BR" dirty="0" smtClean="0"/>
                  <a:t> </a:t>
                </a:r>
                <a:r>
                  <a:rPr lang="pt-BR" dirty="0"/>
                  <a:t>pode ser </a:t>
                </a:r>
                <a:r>
                  <a:rPr lang="pt-BR" dirty="0" smtClean="0"/>
                  <a:t>definido da </a:t>
                </a:r>
                <a:r>
                  <a:rPr lang="pt-BR" dirty="0"/>
                  <a:t>seguinte forma:</a:t>
                </a:r>
              </a:p>
              <a:p>
                <a:r>
                  <a:rPr lang="pt-BR" b="1" dirty="0"/>
                  <a:t>Dados disponíveis</a:t>
                </a:r>
                <a:r>
                  <a:rPr lang="pt-BR" dirty="0"/>
                  <a:t>: </a:t>
                </a:r>
              </a:p>
              <a:p>
                <a:pPr lvl="1">
                  <a:buFont typeface="Courier New" panose="02070309020205020404" pitchFamily="49" charset="0"/>
                  <a:buChar char="o"/>
                </a:pPr>
                <a:r>
                  <a:rPr lang="pt-BR" dirty="0"/>
                  <a:t>Conjunto de </a:t>
                </a:r>
                <a14:m>
                  <m:oMath xmlns:m="http://schemas.openxmlformats.org/officeDocument/2006/math">
                    <m:r>
                      <a:rPr lang="pt-BR" i="1">
                        <a:latin typeface="Cambria Math" panose="02040503050406030204" pitchFamily="18" charset="0"/>
                      </a:rPr>
                      <m:t>𝑁</m:t>
                    </m:r>
                  </m:oMath>
                </a14:m>
                <a:r>
                  <a:rPr lang="pt-BR" dirty="0"/>
                  <a:t> observações (conjunto de </a:t>
                </a:r>
                <a:r>
                  <a:rPr lang="pt-BR" dirty="0" smtClean="0"/>
                  <a:t>pares/exemplos </a:t>
                </a:r>
                <a:r>
                  <a:rPr lang="pt-BR" dirty="0"/>
                  <a:t>de treinamento) :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smtClean="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smtClean="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d>
                      <m:dPr>
                        <m:ctrlPr>
                          <a:rPr lang="pt-BR" b="1" i="1" smtClean="0">
                            <a:latin typeface="Cambria Math" panose="02040503050406030204" pitchFamily="18" charset="0"/>
                          </a:rPr>
                        </m:ctrlPr>
                      </m:dPr>
                      <m:e>
                        <m:r>
                          <a:rPr lang="pt-BR" b="0" i="1" smtClean="0">
                            <a:latin typeface="Cambria Math" panose="02040503050406030204" pitchFamily="18" charset="0"/>
                          </a:rPr>
                          <m:t>𝑖</m:t>
                        </m:r>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i="1">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 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smtClean="0"/>
                  <a:t>.</a:t>
                </a:r>
                <a:endParaRPr lang="pt-BR" i="1" dirty="0"/>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m:rPr>
                        <m:sty m:val="p"/>
                      </m:rPr>
                      <a:rPr lang="pt-B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dirty="0" smtClean="0"/>
                  <a:t>pesos que </a:t>
                </a:r>
                <a:r>
                  <a:rPr lang="pt-BR" dirty="0"/>
                  <a:t>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é um vetor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atributos</a:t>
                </a:r>
                <a:r>
                  <a:rPr lang="pt-BR" dirty="0" smtClean="0"/>
                  <a:t>.</a:t>
                </a:r>
              </a:p>
              <a:p>
                <a:pPr lvl="1"/>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que intercepta </a:t>
                </a:r>
                <a:r>
                  <a:rPr lang="pt-BR" dirty="0"/>
                  <a:t>o eixo </a:t>
                </a:r>
                <a14:m>
                  <m:oMath xmlns:m="http://schemas.openxmlformats.org/officeDocument/2006/math">
                    <m:r>
                      <a:rPr lang="pt-BR" b="0" i="1" smtClean="0">
                        <a:latin typeface="Cambria Math" panose="02040503050406030204" pitchFamily="18" charset="0"/>
                      </a:rPr>
                      <m:t>𝑦</m:t>
                    </m:r>
                  </m:oMath>
                </a14:m>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é conhecido também como </a:t>
                </a:r>
                <a:r>
                  <a:rPr lang="pt-BR" b="1" i="1" dirty="0" smtClean="0"/>
                  <a:t>intercept </a:t>
                </a:r>
                <a:r>
                  <a:rPr lang="pt-BR" dirty="0" smtClean="0"/>
                  <a:t>ou</a:t>
                </a:r>
                <a:r>
                  <a:rPr lang="pt-BR" b="1" i="1" dirty="0" smtClean="0"/>
                  <a:t> bias</a:t>
                </a:r>
                <a:r>
                  <a:rPr lang="pt-BR" dirty="0" smtClean="0"/>
                  <a:t>.</a:t>
                </a:r>
              </a:p>
              <a:p>
                <a:pPr lvl="1"/>
                <a:r>
                  <a:rPr lang="pt-BR" dirty="0" smtClean="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smtClean="0"/>
                  <a:t> não tem um </a:t>
                </a:r>
                <a:r>
                  <a:rPr lang="pt-BR" b="1" i="1" dirty="0" smtClean="0"/>
                  <a:t>atributo</a:t>
                </a:r>
                <a:r>
                  <a:rPr lang="pt-BR" dirty="0" smtClean="0"/>
                  <a:t> relacionado a ele, para facilitar o modelamento matemático, criamos um atributo falso,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smtClean="0"/>
                  <a:t>, com valor constante sempre igual a 1, i.e.,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smtClean="0"/>
                  <a:t>.</a:t>
                </a:r>
                <a:endParaRPr lang="pt-BR" dirty="0"/>
              </a:p>
              <a:p>
                <a:r>
                  <a:rPr lang="pt-BR" b="1" dirty="0"/>
                  <a:t>Objetivo do modelo</a:t>
                </a:r>
                <a:r>
                  <a:rPr lang="pt-BR" dirty="0"/>
                  <a:t>: encontrar </a:t>
                </a:r>
                <a:r>
                  <a:rPr lang="pt-BR" dirty="0" smtClean="0"/>
                  <a:t>um </a:t>
                </a:r>
                <a:r>
                  <a:rPr lang="pt-BR" dirty="0"/>
                  <a:t>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dirty="0">
                    <a:solidFill>
                      <a:srgbClr val="FF0000"/>
                    </a:solidFill>
                  </a:rPr>
                  <a:t>o treinamento do modelo envolve a minimização de uma </a:t>
                </a:r>
                <a:r>
                  <a:rPr lang="pt-BR" b="1" i="1" dirty="0">
                    <a:solidFill>
                      <a:srgbClr val="FF0000"/>
                    </a:solidFill>
                  </a:rPr>
                  <a:t>função de </a:t>
                </a:r>
                <a:r>
                  <a:rPr lang="pt-BR" b="1" i="1" dirty="0" smtClean="0">
                    <a:solidFill>
                      <a:srgbClr val="FF0000"/>
                    </a:solidFill>
                  </a:rPr>
                  <a:t>erro</a:t>
                </a:r>
                <a:r>
                  <a:rPr lang="pt-BR" b="1" dirty="0">
                    <a:solidFill>
                      <a:srgbClr val="FF0000"/>
                    </a:solidFill>
                  </a:rPr>
                  <a:t>.</a:t>
                </a:r>
                <a:endParaRPr lang="pt-BR" b="1" dirty="0" smtClean="0">
                  <a:solidFill>
                    <a:srgbClr val="FF0000"/>
                  </a:solidFill>
                </a:endParaRPr>
              </a:p>
              <a:p>
                <a:r>
                  <a:rPr lang="pt-BR" dirty="0" smtClean="0"/>
                  <a:t>Portanto, precisamos definir uma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8" y="1493520"/>
                <a:ext cx="11166989" cy="5364479"/>
              </a:xfrm>
              <a:blipFill rotWithShape="0">
                <a:blip r:embed="rId3"/>
                <a:stretch>
                  <a:fillRect l="-546" t="-2045" r="-43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09" t="10070" r="9491"/>
          <a:stretch/>
        </p:blipFill>
        <p:spPr>
          <a:xfrm>
            <a:off x="8569668" y="50800"/>
            <a:ext cx="2965619" cy="2032000"/>
          </a:xfrm>
          <a:prstGeom prst="rect">
            <a:avLst/>
          </a:prstGeom>
        </p:spPr>
      </p:pic>
    </p:spTree>
    <p:extLst>
      <p:ext uri="{BB962C8B-B14F-4D97-AF65-F5344CB8AC3E}">
        <p14:creationId xmlns:p14="http://schemas.microsoft.com/office/powerpoint/2010/main" val="24008952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p>
        </p:txBody>
      </p:sp>
      <p:sp>
        <p:nvSpPr>
          <p:cNvPr id="3" name="Content Placeholder 2"/>
          <p:cNvSpPr>
            <a:spLocks noGrp="1"/>
          </p:cNvSpPr>
          <p:nvPr>
            <p:ph idx="1"/>
          </p:nvPr>
        </p:nvSpPr>
        <p:spPr/>
        <p:txBody>
          <a:bodyPr>
            <a:normAutofit/>
          </a:bodyPr>
          <a:lstStyle/>
          <a:p>
            <a:r>
              <a:rPr lang="pt-BR" dirty="0"/>
              <a:t>Esse problema ocorre com todo algoritmo que se baseia </a:t>
            </a:r>
            <a:r>
              <a:rPr lang="pt-BR" dirty="0" smtClean="0"/>
              <a:t>em algum tipo de </a:t>
            </a:r>
            <a:r>
              <a:rPr lang="pt-BR" b="1" i="1" dirty="0"/>
              <a:t>cálculo </a:t>
            </a:r>
            <a:r>
              <a:rPr lang="pt-BR" b="1" i="1" dirty="0" smtClean="0"/>
              <a:t>de </a:t>
            </a:r>
            <a:r>
              <a:rPr lang="pt-BR" b="1" i="1" dirty="0"/>
              <a:t>distância</a:t>
            </a:r>
            <a:r>
              <a:rPr lang="pt-BR" dirty="0"/>
              <a:t> durante a fase de treinamento.</a:t>
            </a:r>
          </a:p>
          <a:p>
            <a:r>
              <a:rPr lang="pt-BR" dirty="0"/>
              <a:t>Portanto, para evitar esse problema, a </a:t>
            </a:r>
            <a:r>
              <a:rPr lang="pt-BR" b="1" i="1" dirty="0"/>
              <a:t>variação de todos os atributos </a:t>
            </a:r>
            <a:r>
              <a:rPr lang="pt-BR" dirty="0"/>
              <a:t>deve ser </a:t>
            </a:r>
            <a:r>
              <a:rPr lang="pt-BR" b="1" i="1" dirty="0"/>
              <a:t>escalonada</a:t>
            </a:r>
            <a:r>
              <a:rPr lang="pt-BR" dirty="0"/>
              <a:t> para que cada atributo contribua </a:t>
            </a:r>
            <a:r>
              <a:rPr lang="pt-BR" dirty="0" smtClean="0"/>
              <a:t>com a </a:t>
            </a:r>
            <a:r>
              <a:rPr lang="pt-BR" dirty="0"/>
              <a:t>mesma importância/peso para o cálculo da </a:t>
            </a:r>
            <a:r>
              <a:rPr lang="pt-BR" b="1" i="1" dirty="0"/>
              <a:t>distância</a:t>
            </a:r>
            <a:r>
              <a:rPr lang="pt-BR" dirty="0"/>
              <a:t> (ou seja, do erro quadrático médio).</a:t>
            </a:r>
          </a:p>
          <a:p>
            <a:r>
              <a:rPr lang="pt-BR" dirty="0"/>
              <a:t> Ou seja, </a:t>
            </a:r>
            <a:r>
              <a:rPr lang="pt-BR" b="1" i="1" dirty="0"/>
              <a:t>escalona-se os atributos </a:t>
            </a:r>
            <a:r>
              <a:rPr lang="pt-BR" dirty="0"/>
              <a:t>para deixa-los com a mesma faixa de </a:t>
            </a:r>
            <a:r>
              <a:rPr lang="pt-BR" dirty="0" smtClean="0"/>
              <a:t>valores.</a:t>
            </a:r>
            <a:endParaRPr lang="pt-BR" dirty="0"/>
          </a:p>
        </p:txBody>
      </p:sp>
    </p:spTree>
    <p:extLst>
      <p:ext uri="{BB962C8B-B14F-4D97-AF65-F5344CB8AC3E}">
        <p14:creationId xmlns:p14="http://schemas.microsoft.com/office/powerpoint/2010/main" val="3204110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9017000" cy="5167312"/>
              </a:xfrm>
            </p:spPr>
            <p:txBody>
              <a:bodyPr>
                <a:normAutofit fontScale="92500" lnSpcReduction="10000"/>
              </a:bodyPr>
              <a:lstStyle/>
              <a:p>
                <a:r>
                  <a:rPr lang="pt-BR" dirty="0"/>
                  <a:t>Quando </a:t>
                </a:r>
                <a:r>
                  <a:rPr lang="pt-BR" dirty="0" smtClean="0"/>
                  <a:t>os atributos têm intervalos de valores bem </a:t>
                </a:r>
                <a:r>
                  <a:rPr lang="pt-BR" dirty="0"/>
                  <a:t>diferentes, os </a:t>
                </a:r>
                <a:r>
                  <a:rPr lang="pt-BR" b="1" i="1" dirty="0"/>
                  <a:t>contornos da superfície de erro </a:t>
                </a:r>
                <a:r>
                  <a:rPr lang="pt-BR" dirty="0"/>
                  <a:t>vão ter </a:t>
                </a:r>
                <a:r>
                  <a:rPr lang="pt-BR" dirty="0" smtClean="0"/>
                  <a:t>formatos </a:t>
                </a:r>
                <a:r>
                  <a:rPr lang="pt-BR" b="1" i="1" dirty="0" smtClean="0"/>
                  <a:t>elípticos</a:t>
                </a:r>
                <a:r>
                  <a:rPr lang="pt-BR" dirty="0" smtClean="0"/>
                  <a:t>, dificultando a convergência de algoritmos </a:t>
                </a:r>
                <a:r>
                  <a:rPr lang="pt-BR" dirty="0"/>
                  <a:t>que usam distância como métrica para o cálculo do erro, como o caso do </a:t>
                </a:r>
                <a:r>
                  <a:rPr lang="pt-BR" b="1" i="1" dirty="0"/>
                  <a:t>gradiente </a:t>
                </a:r>
                <a:r>
                  <a:rPr lang="pt-BR" b="1" i="1" dirty="0" smtClean="0"/>
                  <a:t>descendente</a:t>
                </a:r>
                <a:r>
                  <a:rPr lang="pt-BR" dirty="0" smtClean="0"/>
                  <a:t>.</a:t>
                </a:r>
              </a:p>
              <a:p>
                <a:r>
                  <a:rPr lang="pt-BR" dirty="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num>
                        <m:den>
                          <m:r>
                            <m:rPr>
                              <m:sty m:val="p"/>
                            </m:rPr>
                            <a:rPr lang="en-US" sz="2600">
                              <a:latin typeface="Cambria Math" panose="02040503050406030204" pitchFamily="18" charset="0"/>
                            </a:rPr>
                            <m:t>max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i="1">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i="1">
                          <a:latin typeface="Cambria Math" panose="02040503050406030204" pitchFamily="18" charset="0"/>
                        </a:rPr>
                        <m:t>,</m:t>
                      </m:r>
                      <m:sSub>
                        <m:sSubPr>
                          <m:ctrlPr>
                            <a:rPr lang="en-US" sz="2600" i="1">
                              <a:latin typeface="Cambria Math" panose="02040503050406030204" pitchFamily="18" charset="0"/>
                            </a:rPr>
                          </m:ctrlPr>
                        </m:sSubPr>
                        <m:e>
                          <m:r>
                            <a:rPr lang="pt-BR" sz="2600" i="1">
                              <a:latin typeface="Cambria Math" panose="02040503050406030204" pitchFamily="18" charset="0"/>
                            </a:rPr>
                            <m:t>0</m:t>
                          </m:r>
                          <m:r>
                            <a:rPr lang="en-US" sz="2600" i="1">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i="1">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𝜇</m:t>
                              </m:r>
                            </m:e>
                            <m:sub>
                              <m:r>
                                <a:rPr lang="en-US" sz="2600" b="1" i="1">
                                  <a:latin typeface="Cambria Math" panose="02040503050406030204" pitchFamily="18" charset="0"/>
                                </a:rPr>
                                <m:t>𝒙</m:t>
                              </m:r>
                            </m:sub>
                          </m:sSub>
                        </m:num>
                        <m:den>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𝜎</m:t>
                              </m:r>
                            </m:e>
                            <m:sub>
                              <m:r>
                                <a:rPr lang="en-US" sz="2600" b="1" i="1">
                                  <a:latin typeface="Cambria Math" panose="02040503050406030204" pitchFamily="18" charset="0"/>
                                </a:rPr>
                                <m:t>𝒙</m:t>
                              </m:r>
                            </m:sub>
                          </m:sSub>
                        </m:den>
                      </m:f>
                    </m:oMath>
                  </m:oMathPara>
                </a14:m>
                <a:endParaRPr lang="pt-BR" dirty="0" smtClean="0"/>
              </a:p>
              <a:p>
                <a:r>
                  <a:rPr lang="pt-BR" dirty="0" smtClean="0"/>
                  <a:t>Outras forma de pré-processamento podem ser encontradas em </a:t>
                </a:r>
                <a:r>
                  <a:rPr lang="pt-BR" dirty="0" smtClean="0">
                    <a:hlinkClick r:id="rId3"/>
                  </a:rPr>
                  <a:t>https</a:t>
                </a:r>
                <a:r>
                  <a:rPr lang="pt-BR" dirty="0">
                    <a:hlinkClick r:id="rId3"/>
                  </a:rPr>
                  <a:t>://</a:t>
                </a:r>
                <a:r>
                  <a:rPr lang="pt-BR" dirty="0" smtClean="0">
                    <a:hlinkClick r:id="rId3"/>
                  </a:rPr>
                  <a:t>scikit-learn.org/stable/modules/preprocessing.html</a:t>
                </a:r>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9017000" cy="5167312"/>
              </a:xfrm>
              <a:blipFill rotWithShape="0">
                <a:blip r:embed="rId4"/>
                <a:stretch>
                  <a:fillRect l="-1082" t="-2358" r="-744"/>
                </a:stretch>
              </a:blipFill>
            </p:spPr>
            <p:txBody>
              <a:bodyPr/>
              <a:lstStyle/>
              <a:p>
                <a:r>
                  <a:rPr lang="pt-BR">
                    <a:noFill/>
                  </a:rPr>
                  <a:t> </a:t>
                </a:r>
              </a:p>
            </p:txBody>
          </p:sp>
        </mc:Fallback>
      </mc:AlternateContent>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7536" y="365125"/>
            <a:ext cx="2288436" cy="315890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0897" y="4507992"/>
            <a:ext cx="2292375" cy="2040292"/>
          </a:xfrm>
          <a:prstGeom prst="rect">
            <a:avLst/>
          </a:prstGeom>
        </p:spPr>
      </p:pic>
      <p:sp>
        <p:nvSpPr>
          <p:cNvPr id="6" name="Down Arrow 5"/>
          <p:cNvSpPr/>
          <p:nvPr/>
        </p:nvSpPr>
        <p:spPr>
          <a:xfrm>
            <a:off x="10715218" y="3625985"/>
            <a:ext cx="333780" cy="780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6"/>
          <p:cNvSpPr txBox="1"/>
          <p:nvPr/>
        </p:nvSpPr>
        <p:spPr>
          <a:xfrm>
            <a:off x="10968137" y="3877512"/>
            <a:ext cx="1223863" cy="276999"/>
          </a:xfrm>
          <a:prstGeom prst="rect">
            <a:avLst/>
          </a:prstGeom>
          <a:noFill/>
        </p:spPr>
        <p:txBody>
          <a:bodyPr wrap="square" rtlCol="0">
            <a:spAutoFit/>
          </a:bodyPr>
          <a:lstStyle/>
          <a:p>
            <a:r>
              <a:rPr lang="pt-BR" sz="1200" dirty="0" smtClean="0"/>
              <a:t>Escalonamento</a:t>
            </a:r>
            <a:endParaRPr lang="pt-BR" sz="1200" dirty="0"/>
          </a:p>
        </p:txBody>
      </p:sp>
    </p:spTree>
    <p:extLst>
      <p:ext uri="{BB962C8B-B14F-4D97-AF65-F5344CB8AC3E}">
        <p14:creationId xmlns:p14="http://schemas.microsoft.com/office/powerpoint/2010/main" val="1168747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289"/>
            <a:ext cx="10515600" cy="913885"/>
          </a:xfrm>
        </p:spPr>
        <p:txBody>
          <a:bodyPr/>
          <a:lstStyle/>
          <a:p>
            <a:r>
              <a:rPr lang="en-US" dirty="0" err="1"/>
              <a:t>Escalonamento</a:t>
            </a:r>
            <a:r>
              <a:rPr lang="en-US" dirty="0"/>
              <a:t> de </a:t>
            </a:r>
            <a:r>
              <a:rPr lang="pt-BR" dirty="0"/>
              <a:t>Atributos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85956"/>
                <a:ext cx="11203746" cy="5372043"/>
              </a:xfrm>
            </p:spPr>
            <p:txBody>
              <a:bodyPr>
                <a:normAutofit fontScale="92500" lnSpcReduction="10000"/>
              </a:bodyPr>
              <a:lstStyle/>
              <a:p>
                <a:r>
                  <a:rPr lang="pt-BR" dirty="0" smtClean="0"/>
                  <a:t>Essas técnicas ajudam </a:t>
                </a:r>
                <a:r>
                  <a:rPr lang="pt-BR" dirty="0"/>
                  <a:t>a acelerar a convergência do gradiente </a:t>
                </a:r>
                <a:r>
                  <a:rPr lang="pt-BR" dirty="0" smtClean="0"/>
                  <a:t>descendente.</a:t>
                </a:r>
                <a:endParaRPr lang="pt-BR" dirty="0"/>
              </a:p>
              <a:p>
                <a:r>
                  <a:rPr lang="pt-BR" dirty="0" smtClean="0"/>
                  <a:t>Possibilitam </a:t>
                </a:r>
                <a:r>
                  <a:rPr lang="pt-BR" dirty="0"/>
                  <a:t>comparar o </a:t>
                </a:r>
                <a:r>
                  <a:rPr lang="pt-BR" dirty="0" smtClean="0"/>
                  <a:t>peso (ou seja, a influência) </a:t>
                </a:r>
                <a:r>
                  <a:rPr lang="pt-BR" dirty="0"/>
                  <a:t>de cada atributo </a:t>
                </a:r>
                <a:r>
                  <a:rPr lang="pt-BR" dirty="0" smtClean="0"/>
                  <a:t>do </a:t>
                </a:r>
                <a:r>
                  <a:rPr lang="pt-BR" dirty="0"/>
                  <a:t>modelo.</a:t>
                </a:r>
              </a:p>
              <a:p>
                <a:r>
                  <a:rPr lang="pt-BR" dirty="0"/>
                  <a:t>Aplicado durante </a:t>
                </a:r>
                <a:r>
                  <a:rPr lang="pt-BR" dirty="0" smtClean="0"/>
                  <a:t>o pré-processamento dos atributos.</a:t>
                </a:r>
              </a:p>
              <a:p>
                <a:r>
                  <a:rPr lang="pt-BR" b="1" i="1" dirty="0"/>
                  <a:t>Normalização </a:t>
                </a:r>
                <a:r>
                  <a:rPr lang="pt-BR" b="1" i="1" dirty="0" smtClean="0"/>
                  <a:t>mín-max </a:t>
                </a:r>
                <a:r>
                  <a:rPr lang="pt-BR" dirty="0" smtClean="0"/>
                  <a:t>faz com que os atributos variem no intervalo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t>
                </a:r>
                <a:r>
                  <a:rPr lang="pt-BR" dirty="0" smtClean="0"/>
                  <a:t>é uma </a:t>
                </a:r>
                <a:r>
                  <a:rPr lang="pt-BR" dirty="0"/>
                  <a:t>boa prática </a:t>
                </a:r>
                <a:r>
                  <a:rPr lang="pt-BR" dirty="0" smtClean="0"/>
                  <a:t>aplicar </a:t>
                </a:r>
                <a:r>
                  <a:rPr lang="pt-BR" dirty="0"/>
                  <a:t>os valores obtidos durante o escalonamento do conjunto de treinamento ao conjunto de validação.</a:t>
                </a:r>
              </a:p>
              <a:p>
                <a:r>
                  <a:rPr lang="pt-BR" b="1" dirty="0"/>
                  <a:t>OBS.2</a:t>
                </a:r>
                <a:r>
                  <a:rPr lang="pt-BR" dirty="0"/>
                  <a:t>: Em alguns casos, o escalonamento também é aplicado aos </a:t>
                </a:r>
                <a:r>
                  <a:rPr lang="pt-BR" b="1" i="1" dirty="0" smtClean="0"/>
                  <a:t>rótulos</a:t>
                </a:r>
                <a:r>
                  <a:rPr lang="pt-BR" dirty="0" smtClean="0"/>
                  <a:t>, </a:t>
                </a:r>
                <a:r>
                  <a:rPr lang="pt-BR" dirty="0"/>
                  <a:t>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85956"/>
                <a:ext cx="11203746" cy="5372043"/>
              </a:xfrm>
              <a:blipFill rotWithShape="0">
                <a:blip r:embed="rId3"/>
                <a:stretch>
                  <a:fillRect l="-816" t="-2270" r="-1088" b="-1589"/>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159836" cy="5201919"/>
          </a:xfrm>
        </p:spPr>
        <p:txBody>
          <a:bodyPr>
            <a:normAutofit lnSpcReduction="10000"/>
          </a:bodyPr>
          <a:lstStyle/>
          <a:p>
            <a:r>
              <a:rPr lang="pt-BR" dirty="0" smtClean="0"/>
              <a:t>A </a:t>
            </a:r>
            <a:r>
              <a:rPr lang="pt-BR" b="1" i="1" dirty="0"/>
              <a:t>normalização</a:t>
            </a:r>
            <a:r>
              <a:rPr lang="pt-BR" dirty="0"/>
              <a:t> é uma boa técnica a ser usada quando </a:t>
            </a:r>
            <a:r>
              <a:rPr lang="pt-BR" b="1" i="1"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t>
            </a:r>
            <a:endParaRPr lang="pt-BR" dirty="0" smtClean="0"/>
          </a:p>
          <a:p>
            <a:r>
              <a:rPr lang="pt-BR" dirty="0" smtClean="0"/>
              <a:t>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é útil quando os atributos seguem uma distribuição Gaussiana. 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t>
            </a:r>
            <a:endParaRPr lang="pt-BR" dirty="0" smtClean="0"/>
          </a:p>
          <a:p>
            <a:r>
              <a:rPr lang="pt-BR" dirty="0" smtClean="0"/>
              <a:t>Além </a:t>
            </a:r>
            <a:r>
              <a:rPr lang="pt-BR" dirty="0"/>
              <a:t>disso, ao contrário da </a:t>
            </a:r>
            <a:r>
              <a:rPr lang="pt-BR" b="1" i="1" dirty="0"/>
              <a:t>normalização</a:t>
            </a:r>
            <a:r>
              <a:rPr lang="pt-BR" dirty="0"/>
              <a:t>, a </a:t>
            </a:r>
            <a:r>
              <a:rPr lang="pt-BR" b="1" i="1" dirty="0"/>
              <a:t>padronização</a:t>
            </a:r>
            <a:r>
              <a:rPr lang="pt-BR" dirty="0"/>
              <a:t> não </a:t>
            </a:r>
            <a:r>
              <a:rPr lang="pt-BR" dirty="0" smtClean="0"/>
              <a:t>resulta em valores dentro de um intervalo definido de valores. </a:t>
            </a:r>
            <a:r>
              <a:rPr lang="pt-BR" dirty="0"/>
              <a:t>Portanto, mesmo que os atributos tenham valores </a:t>
            </a:r>
            <a:r>
              <a:rPr lang="pt-BR" b="1" i="1" dirty="0" smtClean="0"/>
              <a:t>discrepantes</a:t>
            </a:r>
            <a:r>
              <a:rPr lang="pt-BR" dirty="0" smtClean="0"/>
              <a:t> (</a:t>
            </a:r>
            <a:r>
              <a:rPr lang="pt-BR" b="1" i="1" dirty="0" smtClean="0"/>
              <a:t>outliers</a:t>
            </a:r>
            <a:r>
              <a:rPr lang="pt-BR" dirty="0" smtClean="0"/>
              <a:t>), </a:t>
            </a:r>
            <a:r>
              <a:rPr lang="pt-BR" dirty="0"/>
              <a:t>eles não serão afetados pela </a:t>
            </a:r>
            <a:r>
              <a:rPr lang="pt-BR" dirty="0" smtClean="0"/>
              <a:t>padronização.</a:t>
            </a:r>
          </a:p>
        </p:txBody>
      </p:sp>
    </p:spTree>
    <p:extLst>
      <p:ext uri="{BB962C8B-B14F-4D97-AF65-F5344CB8AC3E}">
        <p14:creationId xmlns:p14="http://schemas.microsoft.com/office/powerpoint/2010/main" val="2876710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159836" cy="5201919"/>
          </a:xfrm>
        </p:spPr>
        <p:txBody>
          <a:bodyPr>
            <a:normAutofit/>
          </a:bodyPr>
          <a:lstStyle/>
          <a:p>
            <a:r>
              <a:rPr lang="pt-BR" dirty="0" smtClean="0"/>
              <a:t>Portanto, a </a:t>
            </a:r>
            <a:r>
              <a:rPr lang="pt-BR" b="1" i="1" dirty="0" smtClean="0"/>
              <a:t>padronização</a:t>
            </a:r>
            <a:r>
              <a:rPr lang="pt-BR" dirty="0" smtClean="0"/>
              <a:t> nãos mascara </a:t>
            </a:r>
            <a:r>
              <a:rPr lang="pt-BR" b="1" i="1" dirty="0"/>
              <a:t>outliers</a:t>
            </a:r>
            <a:r>
              <a:rPr lang="pt-BR" dirty="0" smtClean="0"/>
              <a:t>. Já a </a:t>
            </a:r>
            <a:r>
              <a:rPr lang="pt-BR" b="1" i="1" dirty="0"/>
              <a:t>normalização</a:t>
            </a:r>
            <a:r>
              <a:rPr lang="pt-BR" dirty="0"/>
              <a:t> </a:t>
            </a:r>
            <a:r>
              <a:rPr lang="pt-BR" dirty="0" smtClean="0"/>
              <a:t>os mascara, podendo tornar sua remoção difícil.</a:t>
            </a:r>
          </a:p>
          <a:p>
            <a:r>
              <a:rPr lang="pt-BR" dirty="0" smtClean="0"/>
              <a:t>A </a:t>
            </a:r>
            <a:r>
              <a:rPr lang="pt-BR" b="1" i="1" dirty="0"/>
              <a:t>padronização</a:t>
            </a:r>
            <a:r>
              <a:rPr lang="pt-BR" dirty="0"/>
              <a:t> é útil quando </a:t>
            </a:r>
            <a:r>
              <a:rPr lang="pt-BR" dirty="0" smtClean="0"/>
              <a:t>o </a:t>
            </a:r>
            <a:r>
              <a:rPr lang="pt-BR" dirty="0"/>
              <a:t>algoritmo </a:t>
            </a:r>
            <a:r>
              <a:rPr lang="pt-BR" dirty="0" smtClean="0"/>
              <a:t>que está sendo usando </a:t>
            </a:r>
            <a:r>
              <a:rPr lang="pt-BR" dirty="0"/>
              <a:t>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a:t>
            </a:r>
            <a:endParaRPr lang="pt-BR" dirty="0" smtClean="0"/>
          </a:p>
          <a:p>
            <a:r>
              <a:rPr lang="pt-BR" dirty="0" smtClean="0"/>
              <a:t>Portanto</a:t>
            </a:r>
            <a:r>
              <a:rPr lang="pt-BR" dirty="0"/>
              <a:t>,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7702574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631"/>
            <a:ext cx="10515600" cy="994913"/>
          </a:xfrm>
        </p:spPr>
        <p:txBody>
          <a:bodyPr/>
          <a:lstStyle/>
          <a:p>
            <a:r>
              <a:rPr lang="pt-BR" dirty="0"/>
              <a:t>Escalonamento de Atributos com SciKit-Learn</a:t>
            </a:r>
          </a:p>
        </p:txBody>
      </p:sp>
      <p:sp>
        <p:nvSpPr>
          <p:cNvPr id="4" name="Rectangle 3"/>
          <p:cNvSpPr/>
          <p:nvPr/>
        </p:nvSpPr>
        <p:spPr>
          <a:xfrm>
            <a:off x="838200" y="9028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9028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269325"/>
            <a:ext cx="3639692" cy="3293055"/>
          </a:xfrm>
          <a:prstGeom prst="rect">
            <a:avLst/>
          </a:prstGeom>
        </p:spPr>
      </p:pic>
      <p:pic>
        <p:nvPicPr>
          <p:cNvPr id="7" name="Picture 6"/>
          <p:cNvPicPr>
            <a:picLocks noChangeAspect="1"/>
          </p:cNvPicPr>
          <p:nvPr/>
        </p:nvPicPr>
        <p:blipFill rotWithShape="1">
          <a:blip r:embed="rId4"/>
          <a:srcRect l="8609" t="6956" r="8990" b="6792"/>
          <a:stretch/>
        </p:blipFill>
        <p:spPr>
          <a:xfrm>
            <a:off x="7234335" y="3269325"/>
            <a:ext cx="3619846" cy="3293055"/>
          </a:xfrm>
          <a:prstGeom prst="rect">
            <a:avLst/>
          </a:prstGeom>
        </p:spPr>
      </p:pic>
      <p:sp>
        <p:nvSpPr>
          <p:cNvPr id="8" name="TextBox 7"/>
          <p:cNvSpPr txBox="1"/>
          <p:nvPr/>
        </p:nvSpPr>
        <p:spPr>
          <a:xfrm>
            <a:off x="2946926" y="6550223"/>
            <a:ext cx="6168571" cy="307777"/>
          </a:xfrm>
          <a:prstGeom prst="rect">
            <a:avLst/>
          </a:prstGeom>
          <a:noFill/>
        </p:spPr>
        <p:txBody>
          <a:bodyPr wrap="square" rtlCol="0">
            <a:spAutoFit/>
          </a:bodyPr>
          <a:lstStyle>
            <a:defPPr>
              <a:defRPr lang="nl-BE"/>
            </a:defPPr>
            <a:lvl1pPr algn="ctr">
              <a:defRPr u="sng">
                <a:solidFill>
                  <a:srgbClr val="00B0F0"/>
                </a:solidFill>
              </a:defRPr>
            </a:lvl1pPr>
          </a:lstStyle>
          <a:p>
            <a:r>
              <a:rPr lang="pt-BR" sz="1400" dirty="0"/>
              <a:t>Exemplo: escalonamento_de_atributos_com_scikit_learn.ipynb</a:t>
            </a: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5671" y="3580102"/>
            <a:ext cx="1803652" cy="97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52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8066650" cy="49331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b="1" dirty="0" smtClean="0"/>
                  <a:t>Exemplo</a:t>
                </a:r>
                <a:r>
                  <a:rPr lang="pt-BR" dirty="0"/>
                  <a:t>:</a:t>
                </a:r>
                <a:r>
                  <a:rPr lang="pt-BR" dirty="0" smtClean="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smtClean="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smtClean="0"/>
                  <a:t> </a:t>
                </a:r>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r>
                  <a:rPr lang="pt-BR" dirty="0"/>
                  <a:t>Pesos de atributos com variação muito grande são atualizados mais rapidamente do que pesos de atributos com variação pequena.</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8066650" cy="4933161"/>
              </a:xfrm>
              <a:prstGeom prst="rect">
                <a:avLst/>
              </a:prstGeom>
              <a:blipFill rotWithShape="0">
                <a:blip r:embed="rId3"/>
                <a:stretch>
                  <a:fillRect l="-1284" t="-3090" r="-1662" b="-2225"/>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736037" y="3424941"/>
            <a:ext cx="3455962" cy="3197445"/>
          </a:xfrm>
          <a:prstGeom prst="rect">
            <a:avLst/>
          </a:prstGeom>
        </p:spPr>
      </p:pic>
      <p:sp>
        <p:nvSpPr>
          <p:cNvPr id="3" name="Rectangle 2"/>
          <p:cNvSpPr/>
          <p:nvPr/>
        </p:nvSpPr>
        <p:spPr>
          <a:xfrm>
            <a:off x="1624450" y="6477000"/>
            <a:ext cx="6136039" cy="338554"/>
          </a:xfrm>
          <a:prstGeom prst="rect">
            <a:avLst/>
          </a:prstGeom>
          <a:noFill/>
        </p:spPr>
        <p:txBody>
          <a:bodyPr wrap="square" rtlCol="0">
            <a:spAutoFit/>
          </a:bodyPr>
          <a:lstStyle/>
          <a:p>
            <a:pPr algn="ctr"/>
            <a:r>
              <a:rPr lang="pt-BR" sz="1600"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Atributos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a:t>
            </a:r>
            <a:r>
              <a:rPr lang="pt-BR" dirty="0" smtClean="0"/>
              <a:t>do formato </a:t>
            </a:r>
            <a:r>
              <a:rPr lang="pt-BR" dirty="0"/>
              <a:t>de uma “</a:t>
            </a:r>
            <a:r>
              <a:rPr lang="pt-BR" i="1" dirty="0"/>
              <a:t>tigela</a:t>
            </a:r>
            <a:r>
              <a:rPr lang="pt-BR" dirty="0"/>
              <a:t>”.</a:t>
            </a:r>
          </a:p>
          <a:p>
            <a:pPr algn="just"/>
            <a:r>
              <a:rPr lang="pt-BR" dirty="0" smtClean="0"/>
              <a:t>As linhas de contorno se tornam </a:t>
            </a:r>
            <a:r>
              <a:rPr lang="pt-BR" dirty="0"/>
              <a:t>mais “circulares”, </a:t>
            </a:r>
            <a:r>
              <a:rPr lang="pt-BR" dirty="0" smtClean="0"/>
              <a:t>indicando que </a:t>
            </a:r>
            <a:r>
              <a:rPr lang="pt-BR" dirty="0"/>
              <a:t>a superfície tem </a:t>
            </a:r>
            <a:r>
              <a:rPr lang="pt-BR" b="1" i="1" dirty="0"/>
              <a:t>inclinação similar em todas as direções</a:t>
            </a:r>
            <a:r>
              <a:rPr lang="pt-BR" dirty="0"/>
              <a:t> dado que os atributos agora </a:t>
            </a:r>
            <a:r>
              <a:rPr lang="pt-BR" dirty="0" smtClean="0"/>
              <a:t>têm intervalos similares</a:t>
            </a:r>
            <a:r>
              <a:rPr lang="pt-BR" dirty="0"/>
              <a:t>.</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882"/>
            <a:ext cx="10515600" cy="905736"/>
          </a:xfrm>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3273"/>
                <a:ext cx="11146536" cy="5264727"/>
              </a:xfrm>
            </p:spPr>
            <p:txBody>
              <a:bodyPr>
                <a:normAutofit fontScale="85000" lnSpcReduction="10000"/>
              </a:bodyPr>
              <a:lstStyle/>
              <a:p>
                <a:r>
                  <a:rPr lang="pt-BR" b="1" dirty="0" smtClean="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smtClean="0"/>
              </a:p>
              <a:p>
                <a:pPr marL="0" indent="0">
                  <a:buNone/>
                </a:pPr>
                <a:r>
                  <a:rPr lang="pt-BR" dirty="0" smtClean="0"/>
                  <a:t>que nada mais é do que a </a:t>
                </a:r>
                <a:r>
                  <a:rPr lang="pt-BR" b="1" i="1" dirty="0" smtClean="0"/>
                  <a:t>média aritmética do quadrado dos erros</a:t>
                </a:r>
                <a:r>
                  <a:rPr lang="pt-BR" dirty="0" smtClean="0"/>
                  <a:t>. </a:t>
                </a:r>
              </a:p>
              <a:p>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a:t>
                </a:r>
                <a:r>
                  <a:rPr lang="pt-BR" dirty="0" smtClean="0"/>
                  <a:t>a matriz de atributos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a:t>
                </a:r>
                <a:r>
                  <a:rPr lang="pt-BR" dirty="0" smtClean="0"/>
                  <a:t>de observações</a:t>
                </a:r>
                <a:r>
                  <a:rPr lang="pt-BR" dirty="0"/>
                  <a:t>.</a:t>
                </a:r>
              </a:p>
              <a:p>
                <a:r>
                  <a:rPr lang="pt-BR" dirty="0"/>
                  <a:t>Então, para </a:t>
                </a:r>
                <a:r>
                  <a:rPr lang="pt-BR" dirty="0" smtClean="0"/>
                  <a:t>encontrarmos </a:t>
                </a:r>
                <a:r>
                  <a:rPr lang="pt-BR" dirty="0"/>
                  <a:t>o </a:t>
                </a:r>
                <a:r>
                  <a:rPr lang="pt-BR" b="1" i="1" dirty="0"/>
                  <a:t>vetor de </a:t>
                </a:r>
                <a:r>
                  <a:rPr lang="pt-BR" b="1" i="1" dirty="0" smtClean="0"/>
                  <a:t>pesos</a:t>
                </a:r>
                <a:r>
                  <a:rPr lang="pt-BR" dirty="0" smtClean="0"/>
                  <a:t>, </a:t>
                </a: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oMath>
                </a14:m>
                <a:r>
                  <a:rPr lang="pt-BR" dirty="0" smtClean="0"/>
                  <a:t> </a:t>
                </a:r>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m:t>
                                  </m:r>
                                </m:sup>
                              </m:sSup>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m:t>
                                  </m:r>
                                </m:sup>
                              </m:sSup>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3273"/>
                <a:ext cx="11146536" cy="5264727"/>
              </a:xfrm>
              <a:blipFill rotWithShape="0">
                <a:blip r:embed="rId3"/>
                <a:stretch>
                  <a:fillRect l="-875" t="-2199"/>
                </a:stretch>
              </a:blipFill>
            </p:spPr>
            <p:txBody>
              <a:bodyPr/>
              <a:lstStyle/>
              <a:p>
                <a:r>
                  <a:rPr lang="pt-BR">
                    <a:noFill/>
                  </a:rPr>
                  <a:t> </a:t>
                </a:r>
              </a:p>
            </p:txBody>
          </p:sp>
        </mc:Fallback>
      </mc:AlternateContent>
      <p:sp>
        <p:nvSpPr>
          <p:cNvPr id="4" name="TextBox 3"/>
          <p:cNvSpPr txBox="1"/>
          <p:nvPr/>
        </p:nvSpPr>
        <p:spPr>
          <a:xfrm>
            <a:off x="10331355" y="2904402"/>
            <a:ext cx="1653381" cy="738664"/>
          </a:xfrm>
          <a:prstGeom prst="rect">
            <a:avLst/>
          </a:prstGeom>
          <a:noFill/>
        </p:spPr>
        <p:txBody>
          <a:bodyPr wrap="square" rtlCol="0">
            <a:spAutoFit/>
          </a:bodyPr>
          <a:lstStyle/>
          <a:p>
            <a:pPr algn="ctr"/>
            <a:r>
              <a:rPr lang="pt-BR" sz="1400" dirty="0" smtClean="0"/>
              <a:t>Erro entre </a:t>
            </a:r>
            <a:r>
              <a:rPr lang="pt-BR" sz="1400" dirty="0"/>
              <a:t>a saída </a:t>
            </a:r>
            <a:r>
              <a:rPr lang="pt-BR" sz="1400" dirty="0" smtClean="0"/>
              <a:t>esperada e a saída da função hipótese.</a:t>
            </a:r>
            <a:endParaRPr lang="pt-BR" sz="1400" dirty="0"/>
          </a:p>
        </p:txBody>
      </p:sp>
      <p:cxnSp>
        <p:nvCxnSpPr>
          <p:cNvPr id="5" name="Straight Arrow Connector 4"/>
          <p:cNvCxnSpPr>
            <a:stCxn id="4" idx="1"/>
          </p:cNvCxnSpPr>
          <p:nvPr/>
        </p:nvCxnSpPr>
        <p:spPr>
          <a:xfrm flipH="1" flipV="1">
            <a:off x="9320981" y="2904402"/>
            <a:ext cx="1010374"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9136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672042"/>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271713"/>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964" y="4114624"/>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31647" y="4447200"/>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a16="http://schemas.microsoft.com/office/drawing/2014/main" xmlns="" id="{2A0DF154-7178-4F01-A59C-CD7D1EB3AD92}"/>
              </a:ext>
            </a:extLst>
          </p:cNvPr>
          <p:cNvPicPr>
            <a:picLocks noChangeAspect="1"/>
          </p:cNvPicPr>
          <p:nvPr/>
        </p:nvPicPr>
        <p:blipFill>
          <a:blip r:embed="rId6"/>
          <a:stretch>
            <a:fillRect/>
          </a:stretch>
        </p:blipFill>
        <p:spPr>
          <a:xfrm>
            <a:off x="8585200" y="62095"/>
            <a:ext cx="3515360" cy="2253250"/>
          </a:xfrm>
          <a:prstGeom prst="rect">
            <a:avLst/>
          </a:prstGeom>
        </p:spPr>
      </p:pic>
    </p:spTree>
    <p:extLst>
      <p:ext uri="{BB962C8B-B14F-4D97-AF65-F5344CB8AC3E}">
        <p14:creationId xmlns:p14="http://schemas.microsoft.com/office/powerpoint/2010/main" val="1037579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smtClean="0"/>
                    <a:t>na</a:t>
                  </a:r>
                  <a:r>
                    <a:rPr lang="en-US" sz="1400" dirty="0" smtClean="0"/>
                    <a:t> </a:t>
                  </a:r>
                  <a:r>
                    <a:rPr lang="en-US" sz="1400" dirty="0" err="1" smtClean="0"/>
                    <a:t>direção</a:t>
                  </a:r>
                  <a:r>
                    <a:rPr lang="en-US" sz="1400" dirty="0" smtClean="0"/>
                    <a:t> </a:t>
                  </a:r>
                  <a:r>
                    <a:rPr lang="en-US" sz="1400" dirty="0" err="1" smtClean="0"/>
                    <a:t>contrária</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rotWithShape="0">
                  <a:blip r:embed="rId8"/>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smtClean="0"/>
                    <a:t>na</a:t>
                  </a:r>
                  <a:r>
                    <a:rPr lang="en-US" sz="1400" dirty="0" smtClean="0"/>
                    <a:t> </a:t>
                  </a:r>
                  <a:r>
                    <a:rPr lang="en-US" sz="1400" dirty="0" err="1" smtClean="0"/>
                    <a:t>direção</a:t>
                  </a:r>
                  <a:r>
                    <a:rPr lang="en-US" sz="1400" dirty="0" smtClean="0"/>
                    <a:t> </a:t>
                  </a:r>
                  <a:r>
                    <a:rPr lang="en-US" sz="1400" dirty="0" err="1" smtClean="0"/>
                    <a:t>contrária</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rotWithShape="0">
                  <a:blip r:embed="rId13"/>
                  <a:stretch>
                    <a:fillRect b="-57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0"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3"/>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4"/>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5"/>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6"/>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7"/>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8"/>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218007" y="3185160"/>
              <a:ext cx="326740" cy="924556"/>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3510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5" name="Group 44"/>
          <p:cNvGrpSpPr/>
          <p:nvPr/>
        </p:nvGrpSpPr>
        <p:grpSpPr>
          <a:xfrm>
            <a:off x="1052857" y="2756693"/>
            <a:ext cx="3728422" cy="2481248"/>
            <a:chOff x="1052857" y="2756693"/>
            <a:chExt cx="3728422" cy="2481248"/>
          </a:xfrm>
        </p:grpSpPr>
        <p:sp>
          <p:nvSpPr>
            <p:cNvPr id="3" name="Freeform 2"/>
            <p:cNvSpPr/>
            <p:nvPr/>
          </p:nvSpPr>
          <p:spPr>
            <a:xfrm>
              <a:off x="1168400" y="3175000"/>
              <a:ext cx="3263900" cy="1459518"/>
            </a:xfrm>
            <a:custGeom>
              <a:avLst/>
              <a:gdLst>
                <a:gd name="connsiteX0" fmla="*/ 0 w 3263900"/>
                <a:gd name="connsiteY0" fmla="*/ 0 h 1459518"/>
                <a:gd name="connsiteX1" fmla="*/ 812800 w 3263900"/>
                <a:gd name="connsiteY1" fmla="*/ 1409700 h 1459518"/>
                <a:gd name="connsiteX2" fmla="*/ 3263900 w 3263900"/>
                <a:gd name="connsiteY2" fmla="*/ 1079500 h 1459518"/>
              </a:gdLst>
              <a:ahLst/>
              <a:cxnLst>
                <a:cxn ang="0">
                  <a:pos x="connsiteX0" y="connsiteY0"/>
                </a:cxn>
                <a:cxn ang="0">
                  <a:pos x="connsiteX1" y="connsiteY1"/>
                </a:cxn>
                <a:cxn ang="0">
                  <a:pos x="connsiteX2" y="connsiteY2"/>
                </a:cxn>
              </a:cxnLst>
              <a:rect l="l" t="t" r="r" b="b"/>
              <a:pathLst>
                <a:path w="3263900" h="1459518">
                  <a:moveTo>
                    <a:pt x="0" y="0"/>
                  </a:moveTo>
                  <a:cubicBezTo>
                    <a:pt x="134408" y="614891"/>
                    <a:pt x="268817" y="1229783"/>
                    <a:pt x="812800" y="1409700"/>
                  </a:cubicBezTo>
                  <a:cubicBezTo>
                    <a:pt x="1356783" y="1589617"/>
                    <a:pt x="2827867" y="1236133"/>
                    <a:pt x="3263900" y="10795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lowchart: Connector 20"/>
            <p:cNvSpPr/>
            <p:nvPr/>
          </p:nvSpPr>
          <p:spPr>
            <a:xfrm>
              <a:off x="2327275" y="4583760"/>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5" name="Straight Arrow Connector 24"/>
            <p:cNvCxnSpPr/>
            <p:nvPr/>
          </p:nvCxnSpPr>
          <p:spPr>
            <a:xfrm flipH="1" flipV="1">
              <a:off x="1192815" y="3444875"/>
              <a:ext cx="244475" cy="66484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Flowchart: Connector 25"/>
            <p:cNvSpPr/>
            <p:nvPr/>
          </p:nvSpPr>
          <p:spPr>
            <a:xfrm>
              <a:off x="1272191" y="37137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3001248" y="452564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2" name="Straight Arrow Connector 31"/>
            <p:cNvCxnSpPr/>
            <p:nvPr/>
          </p:nvCxnSpPr>
          <p:spPr>
            <a:xfrm flipV="1">
              <a:off x="2843213" y="4554722"/>
              <a:ext cx="373061" cy="4707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59207" y="2817388"/>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052857" y="4837700"/>
              <a:ext cx="3600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052857" y="2756693"/>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40" name="Rectangle 39"/>
                <p:cNvSpPr>
                  <a:spLocks noRot="1" noChangeAspect="1" noMove="1" noResize="1" noEditPoints="1" noAdjustHandles="1" noChangeArrowheads="1" noChangeShapeType="1" noTextEdit="1"/>
                </p:cNvSpPr>
                <p:nvPr/>
              </p:nvSpPr>
              <p:spPr>
                <a:xfrm>
                  <a:off x="1052857" y="2756693"/>
                  <a:ext cx="681277" cy="338554"/>
                </a:xfrm>
                <a:prstGeom prst="rect">
                  <a:avLst/>
                </a:prstGeom>
                <a:blipFill rotWithShape="0">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409831" y="4485331"/>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𝑎</m:t>
                        </m:r>
                      </m:oMath>
                    </m:oMathPara>
                  </a14:m>
                  <a:endParaRPr lang="pt-BR" dirty="0"/>
                </a:p>
              </p:txBody>
            </p:sp>
          </mc:Choice>
          <mc:Fallback xmlns="">
            <p:sp>
              <p:nvSpPr>
                <p:cNvPr id="41" name="Rectangle 40"/>
                <p:cNvSpPr>
                  <a:spLocks noRot="1" noChangeAspect="1" noMove="1" noResize="1" noEditPoints="1" noAdjustHandles="1" noChangeArrowheads="1" noChangeShapeType="1" noTextEdit="1"/>
                </p:cNvSpPr>
                <p:nvPr/>
              </p:nvSpPr>
              <p:spPr>
                <a:xfrm>
                  <a:off x="4409831" y="4485331"/>
                  <a:ext cx="371448" cy="369332"/>
                </a:xfrm>
                <a:prstGeom prst="rect">
                  <a:avLst/>
                </a:prstGeom>
                <a:blipFill rotWithShape="0">
                  <a:blip r:embed="rId9"/>
                  <a:stretch>
                    <a:fillRect/>
                  </a:stretch>
                </a:blipFill>
              </p:spPr>
              <p:txBody>
                <a:bodyPr/>
                <a:lstStyle/>
                <a:p>
                  <a:r>
                    <a:rPr lang="pt-BR">
                      <a:noFill/>
                    </a:rPr>
                    <a:t> </a:t>
                  </a:r>
                </a:p>
              </p:txBody>
            </p:sp>
          </mc:Fallback>
        </mc:AlternateContent>
        <p:cxnSp>
          <p:nvCxnSpPr>
            <p:cNvPr id="43" name="Straight Connector 42"/>
            <p:cNvCxnSpPr/>
            <p:nvPr/>
          </p:nvCxnSpPr>
          <p:spPr>
            <a:xfrm>
              <a:off x="2370142" y="4634518"/>
              <a:ext cx="0" cy="19887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05083" y="4776276"/>
              <a:ext cx="815834" cy="461665"/>
            </a:xfrm>
            <a:prstGeom prst="rect">
              <a:avLst/>
            </a:prstGeom>
          </p:spPr>
          <p:txBody>
            <a:bodyPr wrap="square">
              <a:spAutoFit/>
            </a:bodyPr>
            <a:lstStyle/>
            <a:p>
              <a:pPr algn="ctr"/>
              <a:r>
                <a:rPr lang="en-US" sz="1200" dirty="0" err="1"/>
                <a:t>p</a:t>
              </a:r>
              <a:r>
                <a:rPr lang="en-US" sz="1200" dirty="0" err="1" smtClean="0"/>
                <a:t>onto</a:t>
              </a:r>
              <a:r>
                <a:rPr lang="en-US" sz="1200" dirty="0" smtClean="0"/>
                <a:t> de </a:t>
              </a:r>
              <a:r>
                <a:rPr lang="en-US" sz="1200" dirty="0" err="1" smtClean="0"/>
                <a:t>mínimo</a:t>
              </a:r>
              <a:endParaRPr lang="en-US" sz="1200" dirty="0"/>
            </a:p>
          </p:txBody>
        </p:sp>
      </p:grpSp>
    </p:spTree>
    <p:extLst>
      <p:ext uri="{BB962C8B-B14F-4D97-AF65-F5344CB8AC3E}">
        <p14:creationId xmlns:p14="http://schemas.microsoft.com/office/powerpoint/2010/main" val="11302145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51884"/>
                <a:ext cx="11187545" cy="5032376"/>
              </a:xfrm>
            </p:spPr>
            <p:txBody>
              <a:bodyPr>
                <a:normAutofit fontScale="92500" lnSpcReduction="10000"/>
              </a:bodyPr>
              <a:lstStyle/>
              <a:p>
                <a:pPr marL="0" indent="0">
                  <a:buNone/>
                </a:pPr>
                <a:r>
                  <a:rPr lang="pt-BR" dirty="0" smtClean="0"/>
                  <a:t>Expandindo </a:t>
                </a:r>
                <a:endParaRPr lang="pt-BR" i="1" dirty="0" smtClean="0">
                  <a:latin typeface="Cambria Math" panose="02040503050406030204" pitchFamily="18" charset="0"/>
                </a:endParaRPr>
              </a:p>
              <a:p>
                <a:pPr marL="0" indent="0" algn="ctr">
                  <a:buNone/>
                </a:pP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a:t>
                </a:r>
                <a:endParaRPr lang="pt-BR" dirty="0" smtClean="0"/>
              </a:p>
              <a:p>
                <a:pPr marL="0" indent="0">
                  <a:buNone/>
                </a:pPr>
                <a:r>
                  <a:rPr lang="pt-BR" dirty="0" smtClean="0"/>
                  <a:t>temos</a:t>
                </a:r>
                <a:endParaRPr lang="pt-BR" dirty="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oMath>
                  </m:oMathPara>
                </a14:m>
                <a:endParaRPr lang="pt-BR" b="1" i="1" dirty="0" smtClean="0">
                  <a:latin typeface="Cambria Math" panose="02040503050406030204" pitchFamily="18" charset="0"/>
                </a:endParaRPr>
              </a:p>
              <a:p>
                <a:pPr marL="0" indent="0" algn="ctr">
                  <a:buNone/>
                </a:pPr>
                <a14:m>
                  <m:oMath xmlns:m="http://schemas.openxmlformats.org/officeDocument/2006/math">
                    <m:r>
                      <a:rPr lang="pt-BR">
                        <a:latin typeface="Cambria Math" panose="02040503050406030204" pitchFamily="18" charset="0"/>
                      </a:rPr>
                      <m:t>=</m:t>
                    </m:r>
                  </m:oMath>
                </a14:m>
                <a:r>
                  <a:rPr lang="pt-BR" b="1" dirty="0"/>
                  <a:t>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r>
                      <a:rPr lang="pt-BR" b="0" i="0" smtClean="0">
                        <a:latin typeface="Cambria Math" panose="02040503050406030204" pitchFamily="18" charset="0"/>
                      </a:rPr>
                      <m:t>.</m:t>
                    </m:r>
                  </m:oMath>
                </a14:m>
                <a:endParaRPr lang="pt-BR" dirty="0"/>
              </a:p>
              <a:p>
                <a:pPr marL="0" indent="0">
                  <a:buNone/>
                </a:pPr>
                <a:r>
                  <a:rPr lang="pt-BR" b="1" dirty="0"/>
                  <a:t>Como encontramos o mínimo dessa função em relação aos </a:t>
                </a:r>
                <a:r>
                  <a:rPr lang="pt-BR" b="1" dirty="0" smtClean="0"/>
                  <a:t>pesos?</a:t>
                </a:r>
                <a:endParaRPr lang="pt-BR" b="1" dirty="0"/>
              </a:p>
              <a:p>
                <a:r>
                  <a:rPr lang="pt-BR" dirty="0"/>
                  <a:t>Da disciplina de cálculo, sabemos que </a:t>
                </a:r>
                <a:r>
                  <a:rPr lang="pt-BR" dirty="0" smtClean="0"/>
                  <a:t>derivando a equação do erro,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smtClean="0"/>
                  <a:t>, </a:t>
                </a:r>
                <a:r>
                  <a:rPr lang="pt-BR" dirty="0"/>
                  <a:t>com relação a </a:t>
                </a:r>
                <a14:m>
                  <m:oMath xmlns:m="http://schemas.openxmlformats.org/officeDocument/2006/math">
                    <m:r>
                      <a:rPr lang="pt-BR" b="1" i="1">
                        <a:latin typeface="Cambria Math" panose="02040503050406030204" pitchFamily="18" charset="0"/>
                      </a:rPr>
                      <m:t>𝒂</m:t>
                    </m:r>
                  </m:oMath>
                </a14:m>
                <a:r>
                  <a:rPr lang="pt-BR" dirty="0"/>
                  <a:t> e igualando a </a:t>
                </a:r>
                <a:r>
                  <a:rPr lang="pt-BR" dirty="0" smtClean="0"/>
                  <a:t>0, </a:t>
                </a:r>
                <a:r>
                  <a:rPr lang="pt-BR" dirty="0"/>
                  <a:t>nós encontramos o </a:t>
                </a:r>
                <a:r>
                  <a:rPr lang="pt-BR" b="1" i="1" dirty="0"/>
                  <a:t>ponto</a:t>
                </a:r>
                <a:r>
                  <a:rPr lang="pt-BR" dirty="0"/>
                  <a:t> onde a </a:t>
                </a:r>
                <a:r>
                  <a:rPr lang="pt-BR" dirty="0" smtClean="0"/>
                  <a:t>inclinação da tangente à </a:t>
                </a:r>
                <a:r>
                  <a:rPr lang="pt-BR" b="1" i="1" dirty="0"/>
                  <a:t>função de erro </a:t>
                </a:r>
                <a:r>
                  <a:rPr lang="pt-BR" dirty="0"/>
                  <a:t>é </a:t>
                </a:r>
                <a:r>
                  <a:rPr lang="pt-BR" dirty="0" smtClean="0"/>
                  <a:t>nula, </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m:t>
                    </m:r>
                    <m:r>
                      <a:rPr lang="pt-BR" i="1">
                        <a:latin typeface="Cambria Math" panose="02040503050406030204" pitchFamily="18" charset="0"/>
                      </a:rPr>
                      <m:t>0</m:t>
                    </m:r>
                  </m:oMath>
                </a14:m>
                <a:r>
                  <a:rPr lang="pt-BR" dirty="0"/>
                  <a:t>,</a:t>
                </a:r>
              </a:p>
              <a:p>
                <a:pPr marL="0" indent="0">
                  <a:buNone/>
                </a:pPr>
                <a:r>
                  <a:rPr lang="pt-BR" dirty="0"/>
                  <a:t>porém, esse ponto pode ser tanto um mínimo </a:t>
                </a:r>
                <a:r>
                  <a:rPr lang="pt-BR" dirty="0" smtClean="0"/>
                  <a:t>quanto um máximo da </a:t>
                </a:r>
                <a:r>
                  <a:rPr lang="pt-BR" b="1" i="1" dirty="0" smtClean="0"/>
                  <a:t>função de erro</a:t>
                </a:r>
                <a:r>
                  <a:rPr lang="pt-BR" dirty="0" smtClean="0"/>
                  <a:t>,</a:t>
                </a:r>
                <a:r>
                  <a:rPr lang="pt-BR" b="1" i="1" dirty="0" smtClean="0"/>
                  <a:t> </a:t>
                </a:r>
                <a:r>
                  <a:rPr lang="pt-BR" dirty="0" smtClean="0"/>
                  <a:t>pois em ambos os pontos a inclinação da tangente é nula.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51884"/>
                <a:ext cx="11187545" cy="5032376"/>
              </a:xfrm>
              <a:blipFill rotWithShape="0">
                <a:blip r:embed="rId3"/>
                <a:stretch>
                  <a:fillRect l="-926" t="-2421" b="-2663"/>
                </a:stretch>
              </a:blipFill>
            </p:spPr>
            <p:txBody>
              <a:bodyPr/>
              <a:lstStyle/>
              <a:p>
                <a:r>
                  <a:rPr lang="pt-BR">
                    <a:noFill/>
                  </a:rPr>
                  <a:t> </a:t>
                </a:r>
              </a:p>
            </p:txBody>
          </p:sp>
        </mc:Fallback>
      </mc:AlternateContent>
      <p:pic>
        <p:nvPicPr>
          <p:cNvPr id="1026" name="Picture 2" descr="https://upload.wikimedia.org/wikipedia/commons/thumb/0/0f/Tangent_to_a_curve.svg/220px-Tangent_to_a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5004" y="365125"/>
            <a:ext cx="2795620" cy="1956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55004" y="2133831"/>
            <a:ext cx="2795620" cy="954107"/>
          </a:xfrm>
          <a:prstGeom prst="rect">
            <a:avLst/>
          </a:prstGeom>
        </p:spPr>
        <p:txBody>
          <a:bodyPr wrap="square">
            <a:spAutoFit/>
          </a:bodyPr>
          <a:lstStyle/>
          <a:p>
            <a:pPr algn="ctr"/>
            <a:r>
              <a:rPr lang="pt-BR" sz="1400" dirty="0"/>
              <a:t>A linha vermelha é tangencial à curva no ponto marcado </a:t>
            </a:r>
            <a:r>
              <a:rPr lang="pt-BR" sz="1400" dirty="0" smtClean="0"/>
              <a:t>pelo </a:t>
            </a:r>
            <a:r>
              <a:rPr lang="pt-BR" sz="1400" dirty="0"/>
              <a:t>ponto vermelho. Sua inclinação é a </a:t>
            </a:r>
            <a:r>
              <a:rPr lang="pt-BR" sz="1400" dirty="0" smtClean="0"/>
              <a:t>derivada naquele ponto.</a:t>
            </a:r>
            <a:endParaRPr lang="pt-BR" sz="1400" dirty="0"/>
          </a:p>
        </p:txBody>
      </p:sp>
    </p:spTree>
    <p:extLst>
      <p:ext uri="{BB962C8B-B14F-4D97-AF65-F5344CB8AC3E}">
        <p14:creationId xmlns:p14="http://schemas.microsoft.com/office/powerpoint/2010/main" val="25358304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1889"/>
            <a:ext cx="10515600" cy="1080217"/>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19085"/>
                <a:ext cx="11184467" cy="5338916"/>
              </a:xfrm>
            </p:spPr>
            <p:txBody>
              <a:bodyPr>
                <a:normAutofit fontScale="85000" lnSpcReduction="20000"/>
              </a:bodyPr>
              <a:lstStyle/>
              <a:p>
                <a:pPr marL="0" indent="0">
                  <a:buNone/>
                </a:pPr>
                <a:r>
                  <a:rPr lang="pt-BR" b="1" dirty="0" smtClean="0"/>
                  <a:t>Então, como </a:t>
                </a:r>
                <a:r>
                  <a:rPr lang="pt-BR" b="1" dirty="0"/>
                  <a:t>sabemos se o ponto encontrado é um mínimo ou um máximo?</a:t>
                </a:r>
              </a:p>
              <a:p>
                <a:r>
                  <a:rPr lang="pt-BR" dirty="0"/>
                  <a:t>Se a inclinação é nula e a </a:t>
                </a:r>
                <a:r>
                  <a:rPr lang="pt-BR" b="1" i="1" dirty="0"/>
                  <a:t>derivada de segunda ordem </a:t>
                </a:r>
                <a:r>
                  <a:rPr lang="pt-BR" dirty="0"/>
                  <a:t>for positiva, então o ponto nós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a:latin typeface="Cambria Math" panose="02040503050406030204" pitchFamily="18" charset="0"/>
                        </a:rPr>
                        <m:t>.</m:t>
                      </m:r>
                    </m:oMath>
                  </m:oMathPara>
                </a14:m>
                <a:endParaRPr lang="pt-BR" dirty="0"/>
              </a:p>
              <a:p>
                <a:r>
                  <a:rPr lang="pt-BR" dirty="0"/>
                  <a:t>Se a </a:t>
                </a:r>
                <a:r>
                  <a:rPr lang="pt-BR" dirty="0" smtClean="0"/>
                  <a:t>matriz de atributos, </a:t>
                </a:r>
                <a14:m>
                  <m:oMath xmlns:m="http://schemas.openxmlformats.org/officeDocument/2006/math">
                    <m:r>
                      <a:rPr lang="pt-BR" b="1" i="1">
                        <a:latin typeface="Cambria Math" panose="02040503050406030204" pitchFamily="18" charset="0"/>
                      </a:rPr>
                      <m:t>𝜱</m:t>
                    </m:r>
                  </m:oMath>
                </a14:m>
                <a:r>
                  <a:rPr lang="pt-BR" dirty="0" smtClean="0"/>
                  <a:t>,</a:t>
                </a:r>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é </a:t>
                </a:r>
                <a:r>
                  <a:rPr lang="pt-BR" b="1" i="1" dirty="0"/>
                  <a:t>positiva semi-definida</a:t>
                </a:r>
                <a:r>
                  <a:rPr lang="pt-BR" dirty="0"/>
                  <a:t> </a:t>
                </a:r>
                <a:r>
                  <a:rPr lang="pt-BR" dirty="0" smtClean="0"/>
                  <a:t>e, portanto, </a:t>
                </a:r>
                <a:r>
                  <a:rPr lang="pt-BR" dirty="0"/>
                  <a:t>o ponto encontrado acima é realmente o ponto de mínimo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a:t>
                </a:r>
                <a:r>
                  <a:rPr lang="pt-BR" dirty="0" smtClean="0"/>
                  <a:t>é o número </a:t>
                </a:r>
                <a:r>
                  <a:rPr lang="pt-BR" dirty="0"/>
                  <a:t>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r>
                      <a:rPr lang="pt-BR" b="1" i="1">
                        <a:latin typeface="Cambria Math" panose="02040503050406030204" pitchFamily="18" charset="0"/>
                      </a:rPr>
                      <m:t>𝑨</m:t>
                    </m:r>
                  </m:oMath>
                </a14:m>
                <a:r>
                  <a:rPr lang="pt-BR" dirty="0"/>
                  <a:t> é </a:t>
                </a:r>
                <a:r>
                  <a:rPr lang="pt-BR" b="1" i="1" dirty="0"/>
                  <a:t>positiva semi-definida </a:t>
                </a:r>
                <a:r>
                  <a:rPr lang="pt-BR" dirty="0"/>
                  <a:t>se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𝒙</m:t>
                        </m:r>
                      </m:e>
                      <m:sup>
                        <m:r>
                          <a:rPr lang="pt-BR" i="1">
                            <a:latin typeface="Cambria Math" panose="02040503050406030204" pitchFamily="18" charset="0"/>
                          </a:rPr>
                          <m:t>∗</m:t>
                        </m:r>
                      </m:sup>
                    </m:sSup>
                    <m:r>
                      <a:rPr lang="pt-BR" b="1" i="1">
                        <a:latin typeface="Cambria Math" panose="02040503050406030204" pitchFamily="18" charset="0"/>
                      </a:rPr>
                      <m:t>𝑨𝒙</m:t>
                    </m:r>
                    <m:r>
                      <a:rPr lang="pt-BR" i="1">
                        <a:latin typeface="Cambria Math" panose="02040503050406030204" pitchFamily="18" charset="0"/>
                        <a:ea typeface="Cambria Math" panose="02040503050406030204" pitchFamily="18" charset="0"/>
                      </a:rPr>
                      <m:t>≥0, ∀</m:t>
                    </m:r>
                    <m:r>
                      <a:rPr lang="pt-BR" b="1" i="1">
                        <a:latin typeface="Cambria Math" panose="02040503050406030204" pitchFamily="18" charset="0"/>
                        <a:ea typeface="Cambria Math" panose="02040503050406030204" pitchFamily="18" charset="0"/>
                      </a:rPr>
                      <m:t>𝒙</m:t>
                    </m:r>
                    <m:r>
                      <a:rPr lang="pt-BR" i="1">
                        <a:latin typeface="Cambria Math" panose="02040503050406030204" pitchFamily="18" charset="0"/>
                        <a:ea typeface="Cambria Math" panose="02040503050406030204" pitchFamily="18" charset="0"/>
                      </a:rPr>
                      <m:t>≠0</m:t>
                    </m:r>
                  </m:oMath>
                </a14:m>
                <a:r>
                  <a:rPr lang="pt-BR" dirty="0" smtClean="0"/>
                  <a:t>.</a:t>
                </a:r>
              </a:p>
              <a:p>
                <a:r>
                  <a:rPr lang="pt-BR" dirty="0" smtClean="0"/>
                  <a:t>Portanto, voltando à equação </a:t>
                </a:r>
                <a:r>
                  <a:rPr lang="pt-BR" dirty="0"/>
                  <a:t>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smtClean="0"/>
                  <a:t>Essa </a:t>
                </a:r>
                <a:r>
                  <a:rPr lang="pt-BR" dirty="0"/>
                  <a:t>equação é conhecida como a </a:t>
                </a:r>
                <a:r>
                  <a:rPr lang="pt-BR" b="1" i="1" dirty="0"/>
                  <a:t>equação normal</a:t>
                </a:r>
                <a:r>
                  <a:rPr lang="pt-BR" dirty="0"/>
                  <a:t> e nos dá a </a:t>
                </a:r>
                <a:r>
                  <a:rPr lang="pt-BR" b="1" i="1" dirty="0"/>
                  <a:t>solução ótima </a:t>
                </a:r>
                <a:r>
                  <a:rPr lang="pt-BR" dirty="0"/>
                  <a:t>em relação a minimização </a:t>
                </a:r>
                <a:r>
                  <a:rPr lang="pt-BR" dirty="0" smtClean="0"/>
                  <a:t>do </a:t>
                </a:r>
                <a:r>
                  <a:rPr lang="pt-BR" b="1" i="1" dirty="0"/>
                  <a:t>erro quadrático médio </a:t>
                </a:r>
                <a:r>
                  <a:rPr lang="pt-BR" dirty="0"/>
                  <a:t>para esse </a:t>
                </a:r>
                <a:r>
                  <a:rPr lang="pt-BR" b="1" i="1" dirty="0"/>
                  <a:t>sistema de equações</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19085"/>
                <a:ext cx="11184467" cy="5338916"/>
              </a:xfrm>
              <a:blipFill rotWithShape="0">
                <a:blip r:embed="rId3"/>
                <a:stretch>
                  <a:fillRect l="-817" t="-2626" b="-1598"/>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17802</TotalTime>
  <Words>17508</Words>
  <Application>Microsoft Office PowerPoint</Application>
  <PresentationFormat>Widescreen</PresentationFormat>
  <Paragraphs>1640</Paragraphs>
  <Slides>84</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Courier New</vt:lpstr>
      <vt:lpstr>Wingdings</vt:lpstr>
      <vt:lpstr>Office Theme</vt:lpstr>
      <vt:lpstr>TP555 - Inteligência Artificial e Machine Learning: Regressão Linear</vt:lpstr>
      <vt:lpstr>Motivação</vt:lpstr>
      <vt:lpstr>Regressão Linear</vt:lpstr>
      <vt:lpstr>Regressão Linear</vt:lpstr>
      <vt:lpstr>Regressão Linear</vt:lpstr>
      <vt:lpstr>Definição do Problema</vt:lpstr>
      <vt:lpstr>Função de Erro</vt:lpstr>
      <vt:lpstr>Minimizando a Função de Erro</vt:lpstr>
      <vt:lpstr>Minimizando a Função de Erro</vt:lpstr>
      <vt:lpstr>Minimizando a Função de Erro</vt:lpstr>
      <vt:lpstr>Causas para singularidade de Φ^T Φ </vt:lpstr>
      <vt:lpstr>Regressão Linear em Python</vt:lpstr>
      <vt:lpstr>Superfície de Erro</vt:lpstr>
      <vt:lpstr>Superfície de Erro: Exemplo</vt:lpstr>
      <vt:lpstr>Formatos diferentes para a superfície de erro</vt:lpstr>
      <vt:lpstr>Desvantagens da forma fechada (Eq. Normal)</vt:lpstr>
      <vt:lpstr>Vetor Gradiente</vt:lpstr>
      <vt:lpstr>Gradiente Ascendente</vt:lpstr>
      <vt:lpstr>Gradiente Descendente</vt:lpstr>
      <vt:lpstr>Características do Gradiente Descendente</vt:lpstr>
      <vt:lpstr>O Algoritmo do Gradiente do Descendente (GD)</vt:lpstr>
      <vt:lpstr>Exemplo #1</vt:lpstr>
      <vt:lpstr>Exemplo #1</vt:lpstr>
      <vt:lpstr>Exemplo #2</vt:lpstr>
      <vt:lpstr>Exemplo #2</vt:lpstr>
      <vt:lpstr>Exemplo #3</vt:lpstr>
      <vt:lpstr>Exemplo #3</vt:lpstr>
      <vt:lpstr>Versões do Gradiente Descendente</vt:lpstr>
      <vt:lpstr>Implementação: GD em Batelada</vt:lpstr>
      <vt:lpstr>Versões do Gradiente Descendente</vt:lpstr>
      <vt:lpstr>Implementação: Gradiente Descendente Estocástico</vt:lpstr>
      <vt:lpstr>Versões do Gradiente Descendente</vt:lpstr>
      <vt:lpstr>Implementação: GD com Mini-Batch</vt:lpstr>
      <vt:lpstr>Exemplo: GDE com Scikit-Learn </vt:lpstr>
      <vt:lpstr>Comparação das versões de GD</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Desafios Encontrados pelo Gradiente Descente</vt:lpstr>
      <vt:lpstr>Desafios Encontrados pelo Gradiente Descente</vt:lpstr>
      <vt:lpstr>Como configurar o passo de aprendizagem?</vt:lpstr>
      <vt:lpstr>Ajuste Manual do Passo de Aprendizagem</vt:lpstr>
      <vt:lpstr>Exemplo: Ajuste Manual de α com Grid Search</vt:lpstr>
      <vt:lpstr>Ajuste do Passo de Aprendizagem por Redução Programada</vt:lpstr>
      <vt:lpstr>Ajuste do Passo de Aprendizagem por Redução Programada</vt:lpstr>
      <vt:lpstr>Ajuste do Passo de Aprendizagem por Redução Programada</vt:lpstr>
      <vt:lpstr>Exemplo: GDE com Redução Programada de α</vt:lpstr>
      <vt:lpstr>Ajuste do Passo de Aprendizagem com Termo Momentum</vt:lpstr>
      <vt:lpstr>Ajuste do Passo de Aprendizagem com Termo Momentum</vt:lpstr>
      <vt:lpstr>Ajuste do Passo de Aprendizagem com Termo Momentum</vt:lpstr>
      <vt:lpstr>Exemplo: GDE com Termo Momentum</vt:lpstr>
      <vt:lpstr>Ajuste do Passo de Aprendizagem por Variação Adaptativa</vt:lpstr>
      <vt:lpstr>Ajuste do Passo de Aprendizagem por Variação Adaptativa</vt:lpstr>
      <vt:lpstr>Exemplo: GDE com Adam</vt:lpstr>
      <vt:lpstr>Escalonamento de Atributos</vt:lpstr>
      <vt:lpstr>Escalonamento de Atributos</vt:lpstr>
      <vt:lpstr>Escalonamento de Atributos</vt:lpstr>
      <vt:lpstr>Escalonamento de Atributos</vt:lpstr>
      <vt:lpstr>Escalonamento de Atributos</vt:lpstr>
      <vt:lpstr>Quando usar normalização e padronização?</vt:lpstr>
      <vt:lpstr>Quando usar normalização e padronização?</vt:lpstr>
      <vt:lpstr>Escalonamento de Atributos com SciKit-Learn</vt:lpstr>
      <vt:lpstr>Escalonamento de Atributos</vt:lpstr>
      <vt:lpstr>Escalonamento de Atributos</vt:lpstr>
      <vt:lpstr>Escalonamento e a variação do vetor gradiente</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2247</cp:revision>
  <dcterms:created xsi:type="dcterms:W3CDTF">2020-02-17T11:18:32Z</dcterms:created>
  <dcterms:modified xsi:type="dcterms:W3CDTF">2021-10-28T19:27:54Z</dcterms:modified>
</cp:coreProperties>
</file>